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>
      <p:cViewPr varScale="1">
        <p:scale>
          <a:sx n="89" d="100"/>
          <a:sy n="89" d="100"/>
        </p:scale>
        <p:origin x="-126" y="-1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045544-6849-4D3D-AB31-D92C9648A168}" type="datetimeFigureOut">
              <a:rPr lang="fr-FR" smtClean="0"/>
              <a:t>09/05/2016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D50AAF-F277-4C35-9DAB-31DD746276C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671097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 txBox="1">
            <a:spLocks noGrp="1" noChangeArrowheads="1"/>
          </p:cNvSpPr>
          <p:nvPr/>
        </p:nvSpPr>
        <p:spPr bwMode="auto">
          <a:xfrm>
            <a:off x="0" y="0"/>
            <a:ext cx="3076575" cy="51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448" tIns="48225" rIns="96448" bIns="48225"/>
          <a:lstStyle>
            <a:lvl1pPr defTabSz="10445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0445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0445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0445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0445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44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44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44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44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fr-FR" altLang="fr-FR" sz="1300"/>
              <a:t>ADEME Formation - Edition 2007                                                                                   </a:t>
            </a:r>
          </a:p>
        </p:txBody>
      </p:sp>
      <p:sp>
        <p:nvSpPr>
          <p:cNvPr id="41987" name="Rectangle 6"/>
          <p:cNvSpPr txBox="1">
            <a:spLocks noGrp="1" noChangeArrowheads="1"/>
          </p:cNvSpPr>
          <p:nvPr/>
        </p:nvSpPr>
        <p:spPr bwMode="auto">
          <a:xfrm>
            <a:off x="401638" y="9721850"/>
            <a:ext cx="3937000" cy="51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448" tIns="48225" rIns="96448" bIns="48225" anchor="b"/>
          <a:lstStyle>
            <a:lvl1pPr defTabSz="10445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0445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0445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0445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0445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44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44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44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44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fr-FR" altLang="fr-FR" sz="1300"/>
              <a:t>BILAN CARBONE</a:t>
            </a:r>
          </a:p>
        </p:txBody>
      </p:sp>
      <p:sp>
        <p:nvSpPr>
          <p:cNvPr id="41988" name="Rectangle 7"/>
          <p:cNvSpPr txBox="1">
            <a:spLocks noGrp="1" noChangeArrowheads="1"/>
          </p:cNvSpPr>
          <p:nvPr/>
        </p:nvSpPr>
        <p:spPr bwMode="auto">
          <a:xfrm>
            <a:off x="4024313" y="9721850"/>
            <a:ext cx="30765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448" tIns="48225" rIns="96448" bIns="48225" anchor="b"/>
          <a:lstStyle>
            <a:lvl1pPr defTabSz="10445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0445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0445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0445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0445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44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44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44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44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3DD2052-C9EA-4591-BA66-026E93868F6E}" type="slidenum">
              <a:rPr lang="fr-FR" altLang="fr-FR" sz="1300"/>
              <a:pPr algn="r" eaLnBrk="1" hangingPunct="1">
                <a:spcBef>
                  <a:spcPct val="0"/>
                </a:spcBef>
              </a:pPr>
              <a:t>2</a:t>
            </a:fld>
            <a:endParaRPr lang="fr-FR" altLang="fr-FR" sz="1300"/>
          </a:p>
        </p:txBody>
      </p:sp>
      <p:sp>
        <p:nvSpPr>
          <p:cNvPr id="4198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63500" y="769938"/>
            <a:ext cx="7194550" cy="40481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9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60388" y="4862513"/>
            <a:ext cx="5949950" cy="46021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6448" tIns="48225" rIns="96448" bIns="48225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altLang="fr-FR"/>
          </a:p>
        </p:txBody>
      </p:sp>
      <p:sp>
        <p:nvSpPr>
          <p:cNvPr id="41991" name="Espace réservé du pied de page 6"/>
          <p:cNvSpPr>
            <a:spLocks noGrp="1"/>
          </p:cNvSpPr>
          <p:nvPr>
            <p:ph type="ftr" sz="quarter" idx="4294967295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66" tIns="49533" rIns="99066" bIns="49533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fr-FR" altLang="fr-FR" sz="1800">
                <a:latin typeface="Arial" panose="020B0604020202020204" pitchFamily="34" charset="0"/>
              </a:rPr>
              <a:t>BILAN CARBONE</a:t>
            </a:r>
          </a:p>
        </p:txBody>
      </p:sp>
    </p:spTree>
    <p:extLst>
      <p:ext uri="{BB962C8B-B14F-4D97-AF65-F5344CB8AC3E}">
        <p14:creationId xmlns:p14="http://schemas.microsoft.com/office/powerpoint/2010/main" val="24500494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t>5/9/2016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972312" cy="365125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t>5/9/2016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972312" cy="365125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t>5/9/2016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972312" cy="365125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t>5/9/2016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972312" cy="365125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t>5/9/2016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972312" cy="365125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t>5/9/2016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972312" cy="365125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t>5/9/2016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972312" cy="365125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246253"/>
            <a:ext cx="10515600" cy="6681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207008"/>
            <a:ext cx="10515600" cy="49699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0320466" y="6304912"/>
            <a:ext cx="1033334" cy="468000"/>
          </a:xfrm>
          <a:prstGeom prst="rect">
            <a:avLst/>
          </a:prstGeom>
        </p:spPr>
      </p:pic>
      <p:cxnSp>
        <p:nvCxnSpPr>
          <p:cNvPr id="9" name="Connecteur droit 8"/>
          <p:cNvCxnSpPr/>
          <p:nvPr userDrawn="1"/>
        </p:nvCxnSpPr>
        <p:spPr>
          <a:xfrm>
            <a:off x="838200" y="6176963"/>
            <a:ext cx="10515600" cy="0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3061009"/>
            <a:ext cx="9144000" cy="1134753"/>
          </a:xfrm>
        </p:spPr>
        <p:txBody>
          <a:bodyPr/>
          <a:lstStyle/>
          <a:p>
            <a:r>
              <a:rPr lang="fr-FR" dirty="0"/>
              <a:t>Train the </a:t>
            </a:r>
            <a:r>
              <a:rPr lang="fr-FR" dirty="0" err="1"/>
              <a:t>trainers</a:t>
            </a:r>
            <a:r>
              <a:rPr lang="fr-FR" dirty="0"/>
              <a:t> session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4425696"/>
            <a:ext cx="9144000" cy="1453896"/>
          </a:xfrm>
        </p:spPr>
        <p:txBody>
          <a:bodyPr>
            <a:normAutofit/>
          </a:bodyPr>
          <a:lstStyle/>
          <a:p>
            <a:r>
              <a:rPr lang="fr-FR" dirty="0"/>
              <a:t>20-21 April 2016</a:t>
            </a:r>
          </a:p>
          <a:p>
            <a:endParaRPr lang="fr-FR" dirty="0"/>
          </a:p>
          <a:p>
            <a:r>
              <a:rPr lang="fr-FR" dirty="0"/>
              <a:t>Introduction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8395" y="455865"/>
            <a:ext cx="2375210" cy="2375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1724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re 5"/>
          <p:cNvSpPr>
            <a:spLocks noGrp="1"/>
          </p:cNvSpPr>
          <p:nvPr>
            <p:ph type="title"/>
          </p:nvPr>
        </p:nvSpPr>
        <p:spPr/>
        <p:txBody>
          <a:bodyPr anchor="t">
            <a:normAutofit fontScale="90000"/>
          </a:bodyPr>
          <a:lstStyle/>
          <a:p>
            <a:pPr eaLnBrk="1" hangingPunct="1"/>
            <a:r>
              <a:rPr lang="en-US" altLang="fr-FR" b="1" dirty="0"/>
              <a:t>Main objectives</a:t>
            </a:r>
          </a:p>
        </p:txBody>
      </p:sp>
      <p:sp>
        <p:nvSpPr>
          <p:cNvPr id="36867" name="Espace réservé du contenu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Char char="•"/>
              <a:defRPr/>
            </a:pPr>
            <a:endParaRPr lang="en-US" sz="2400" dirty="0"/>
          </a:p>
          <a:p>
            <a:pPr eaLnBrk="1" hangingPunct="1">
              <a:buFont typeface="Arial" charset="0"/>
              <a:buChar char="•"/>
              <a:defRPr/>
            </a:pPr>
            <a:r>
              <a:rPr lang="en-US" sz="2400" dirty="0"/>
              <a:t>Understand/review main principles of educational and animation techniques.</a:t>
            </a:r>
          </a:p>
          <a:p>
            <a:pPr eaLnBrk="1" hangingPunct="1">
              <a:buFont typeface="Arial" charset="0"/>
              <a:buChar char="•"/>
              <a:defRPr/>
            </a:pPr>
            <a:endParaRPr lang="en-US" sz="2400" dirty="0"/>
          </a:p>
          <a:p>
            <a:pPr eaLnBrk="1" hangingPunct="1">
              <a:buFont typeface="Arial" charset="0"/>
              <a:buChar char="•"/>
              <a:defRPr/>
            </a:pPr>
            <a:r>
              <a:rPr lang="en-US" sz="2400" dirty="0"/>
              <a:t>Address all questions about Bilan Carbone® methodology and tool.</a:t>
            </a:r>
          </a:p>
          <a:p>
            <a:pPr marL="0" indent="0">
              <a:buNone/>
              <a:defRPr/>
            </a:pPr>
            <a:endParaRPr lang="en-US" sz="2400" dirty="0"/>
          </a:p>
          <a:p>
            <a:pPr eaLnBrk="1" hangingPunct="1">
              <a:buFont typeface="Arial" charset="0"/>
              <a:buChar char="•"/>
              <a:defRPr/>
            </a:pPr>
            <a:r>
              <a:rPr lang="en-US" sz="2400" dirty="0"/>
              <a:t>Understand and practice techniques to manage various situations of a BC training for end users.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3853424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7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 anchor="t">
            <a:normAutofit fontScale="90000"/>
          </a:bodyPr>
          <a:lstStyle/>
          <a:p>
            <a:pPr>
              <a:defRPr/>
            </a:pPr>
            <a:r>
              <a:rPr lang="en-US" b="1" dirty="0"/>
              <a:t>Program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/>
        <p:txBody>
          <a:bodyPr rtlCol="0"/>
          <a:lstStyle/>
          <a:p>
            <a:pPr marL="342839" indent="-342839">
              <a:buNone/>
              <a:defRPr/>
            </a:pPr>
            <a:r>
              <a:rPr lang="en-US" sz="2000" dirty="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Main sequences</a:t>
            </a:r>
          </a:p>
          <a:p>
            <a:pPr marL="342839" indent="-342839">
              <a:buNone/>
              <a:defRPr/>
            </a:pPr>
            <a:endParaRPr lang="en-US" sz="2000" dirty="0">
              <a:solidFill>
                <a:srgbClr val="FF66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42839" indent="-342839">
              <a:defRPr/>
            </a:pPr>
            <a:r>
              <a:rPr lang="en-US" sz="1800" dirty="0"/>
              <a:t>Introduction</a:t>
            </a:r>
          </a:p>
          <a:p>
            <a:pPr marL="342839" indent="-342839">
              <a:defRPr/>
            </a:pPr>
            <a:r>
              <a:rPr lang="en-US" sz="1800" dirty="0"/>
              <a:t>Fundamentals of training animation</a:t>
            </a:r>
          </a:p>
          <a:p>
            <a:pPr marL="342839" indent="-342839">
              <a:defRPr/>
            </a:pPr>
            <a:r>
              <a:rPr lang="en-US" sz="1800" dirty="0"/>
              <a:t>Starting a training session</a:t>
            </a:r>
          </a:p>
          <a:p>
            <a:pPr marL="342839" indent="-342839">
              <a:defRPr/>
            </a:pPr>
            <a:r>
              <a:rPr lang="en-US" sz="1800" dirty="0"/>
              <a:t>Managing training materials</a:t>
            </a:r>
          </a:p>
          <a:p>
            <a:pPr marL="342839" indent="-342839">
              <a:defRPr/>
            </a:pPr>
            <a:r>
              <a:rPr lang="en-US" sz="1800" dirty="0"/>
              <a:t>Animate an interactive sequence</a:t>
            </a:r>
          </a:p>
          <a:p>
            <a:pPr marL="342839" indent="-342839">
              <a:defRPr/>
            </a:pPr>
            <a:r>
              <a:rPr lang="en-US" sz="1800" dirty="0"/>
              <a:t>Animate a sequence with a case study</a:t>
            </a:r>
          </a:p>
          <a:p>
            <a:pPr marL="342839" indent="-342839">
              <a:defRPr/>
            </a:pPr>
            <a:r>
              <a:rPr lang="en-US" sz="1800" dirty="0"/>
              <a:t>Animate a technical workshop</a:t>
            </a:r>
          </a:p>
          <a:p>
            <a:pPr marL="342839" indent="-342839">
              <a:defRPr/>
            </a:pPr>
            <a:endParaRPr lang="en-US" sz="1800" dirty="0"/>
          </a:p>
          <a:p>
            <a:pPr marL="342839" indent="-342839">
              <a:defRPr/>
            </a:pPr>
            <a:r>
              <a:rPr lang="en-US" sz="1800" dirty="0"/>
              <a:t>Evaluation and feed-back</a:t>
            </a:r>
          </a:p>
          <a:p>
            <a:pPr marL="342839" indent="-342839">
              <a:defRPr/>
            </a:pPr>
            <a:endParaRPr lang="en-US" sz="1800" dirty="0"/>
          </a:p>
          <a:p>
            <a:pPr marL="342839" indent="-342839">
              <a:buNone/>
              <a:defRPr/>
            </a:pPr>
            <a:endParaRPr lang="en-US" sz="1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4388653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fr-FR" sz="4000" b="1" dirty="0"/>
              <a:t>Educational approach</a:t>
            </a:r>
          </a:p>
        </p:txBody>
      </p:sp>
      <p:sp>
        <p:nvSpPr>
          <p:cNvPr id="14339" name="Espace réservé du contenu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marL="342839" indent="-342839">
              <a:defRPr/>
            </a:pPr>
            <a:r>
              <a:rPr lang="en-US" sz="2000" dirty="0"/>
              <a:t>Favor practice with small exercises</a:t>
            </a:r>
          </a:p>
          <a:p>
            <a:pPr marL="342839" indent="-342839">
              <a:defRPr/>
            </a:pPr>
            <a:r>
              <a:rPr lang="en-US" sz="2000" dirty="0"/>
              <a:t>Review all the BC training content</a:t>
            </a:r>
          </a:p>
          <a:p>
            <a:pPr marL="342839" indent="-342839">
              <a:defRPr/>
            </a:pPr>
            <a:r>
              <a:rPr lang="en-US" sz="2000" dirty="0"/>
              <a:t>« Play the game » seriously</a:t>
            </a:r>
          </a:p>
          <a:p>
            <a:pPr marL="342839" indent="-342839">
              <a:defRPr/>
            </a:pPr>
            <a:r>
              <a:rPr lang="en-US" sz="2000" dirty="0"/>
              <a:t>Maximum interactivity</a:t>
            </a:r>
          </a:p>
          <a:p>
            <a:pPr marL="342839" indent="-342839">
              <a:defRPr/>
            </a:pPr>
            <a:r>
              <a:rPr lang="en-US" sz="2000" dirty="0"/>
              <a:t>Additional content in the materials</a:t>
            </a:r>
          </a:p>
          <a:p>
            <a:pPr marL="342839" indent="-342839">
              <a:defRPr/>
            </a:pPr>
            <a:endParaRPr lang="en-US" sz="2000" dirty="0"/>
          </a:p>
          <a:p>
            <a:pPr marL="342839" indent="-342839">
              <a:defRPr/>
            </a:pPr>
            <a:r>
              <a:rPr lang="en-US" sz="2000" dirty="0"/>
              <a:t>A special challenge for me: actually do what I’ll tell you to do !!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7861550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Objectifs de la formation"/>
  <p:tag name="PXID" val="4"/>
  <p:tag name="SID" val="26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e programme de la formation"/>
  <p:tag name="PXID" val="4"/>
  <p:tag name="SID" val="26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Précisions sur le déroulement de la formation"/>
  <p:tag name="PXID" val="4"/>
  <p:tag name="SID" val="262"/>
</p:tagLst>
</file>

<file path=ppt/theme/theme1.xml><?xml version="1.0" encoding="utf-8"?>
<a:theme xmlns:a="http://schemas.openxmlformats.org/drawingml/2006/main" name="Thème Offic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</TotalTime>
  <Words>103</Words>
  <Application>Microsoft Office PowerPoint</Application>
  <PresentationFormat>Personnalisé</PresentationFormat>
  <Paragraphs>35</Paragraphs>
  <Slides>4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5" baseType="lpstr">
      <vt:lpstr>Thème Office</vt:lpstr>
      <vt:lpstr>Train the trainers session</vt:lpstr>
      <vt:lpstr>Main objectives</vt:lpstr>
      <vt:lpstr>Program</vt:lpstr>
      <vt:lpstr>Educational approach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François KORNMANN</dc:creator>
  <cp:lastModifiedBy>SAOUT Claire</cp:lastModifiedBy>
  <cp:revision>5</cp:revision>
  <dcterms:created xsi:type="dcterms:W3CDTF">2016-04-08T10:25:25Z</dcterms:created>
  <dcterms:modified xsi:type="dcterms:W3CDTF">2016-05-09T13:40:08Z</dcterms:modified>
</cp:coreProperties>
</file>