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87621" autoAdjust="0"/>
  </p:normalViewPr>
  <p:slideViewPr>
    <p:cSldViewPr snapToGrid="0">
      <p:cViewPr varScale="1">
        <p:scale>
          <a:sx n="80" d="100"/>
          <a:sy n="80" d="100"/>
        </p:scale>
        <p:origin x="-4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45544-6849-4D3D-AB31-D92C9648A168}" type="datetimeFigureOut">
              <a:rPr lang="fr-FR" smtClean="0"/>
              <a:t>09/05/2016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50AAF-F277-4C35-9DAB-31DD746276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10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8" tIns="48225" rIns="96448" bIns="48225"/>
          <a:lstStyle>
            <a:lvl1pPr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300"/>
              <a:t>ADEME Formation - Edition 2007                                                                                   </a:t>
            </a:r>
          </a:p>
        </p:txBody>
      </p:sp>
      <p:sp>
        <p:nvSpPr>
          <p:cNvPr id="49155" name="Rectangle 6"/>
          <p:cNvSpPr txBox="1">
            <a:spLocks noGrp="1" noChangeArrowheads="1"/>
          </p:cNvSpPr>
          <p:nvPr/>
        </p:nvSpPr>
        <p:spPr bwMode="auto">
          <a:xfrm>
            <a:off x="401638" y="9721850"/>
            <a:ext cx="39370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8" tIns="48225" rIns="96448" bIns="48225" anchor="b"/>
          <a:lstStyle>
            <a:lvl1pPr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300"/>
              <a:t>BILAN CARBONE</a:t>
            </a:r>
          </a:p>
        </p:txBody>
      </p:sp>
      <p:sp>
        <p:nvSpPr>
          <p:cNvPr id="49156" name="Rectangle 7"/>
          <p:cNvSpPr txBox="1">
            <a:spLocks noGrp="1" noChangeArrowheads="1"/>
          </p:cNvSpPr>
          <p:nvPr/>
        </p:nvSpPr>
        <p:spPr bwMode="auto">
          <a:xfrm>
            <a:off x="4024313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8" tIns="48225" rIns="96448" bIns="48225" anchor="b"/>
          <a:lstStyle>
            <a:lvl1pPr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4298C2B-D8BC-4AA1-8F82-0935D5228501}" type="slidenum">
              <a:rPr lang="fr-FR" altLang="fr-FR" sz="1300"/>
              <a:pPr algn="r" eaLnBrk="1" hangingPunct="1">
                <a:spcBef>
                  <a:spcPct val="0"/>
                </a:spcBef>
              </a:pPr>
              <a:t>2</a:t>
            </a:fld>
            <a:endParaRPr lang="fr-FR" altLang="fr-FR" sz="1300"/>
          </a:p>
        </p:txBody>
      </p:sp>
      <p:sp>
        <p:nvSpPr>
          <p:cNvPr id="491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3500" y="769938"/>
            <a:ext cx="7194550" cy="40481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0388" y="4862513"/>
            <a:ext cx="5949950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448" tIns="48225" rIns="96448" bIns="482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49159" name="Espace réservé du pied de page 6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800">
                <a:latin typeface="Arial" panose="020B0604020202020204" pitchFamily="34" charset="0"/>
              </a:rPr>
              <a:t>BILAN CARBONE</a:t>
            </a:r>
          </a:p>
        </p:txBody>
      </p:sp>
    </p:spTree>
    <p:extLst>
      <p:ext uri="{BB962C8B-B14F-4D97-AF65-F5344CB8AC3E}">
        <p14:creationId xmlns:p14="http://schemas.microsoft.com/office/powerpoint/2010/main" val="4061011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300"/>
              <a:t>ADEME Formation - Edition 2007                                                                                   </a:t>
            </a:r>
          </a:p>
        </p:txBody>
      </p:sp>
      <p:sp>
        <p:nvSpPr>
          <p:cNvPr id="58371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300"/>
              <a:t>BILAN CARBONE</a:t>
            </a:r>
          </a:p>
        </p:txBody>
      </p:sp>
      <p:sp>
        <p:nvSpPr>
          <p:cNvPr id="5837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8EDB1DA-21C9-46B4-9C91-1FD73F2172B4}" type="slidenum">
              <a:rPr lang="fr-FR" altLang="fr-FR" sz="1300"/>
              <a:pPr eaLnBrk="1" hangingPunct="1">
                <a:spcBef>
                  <a:spcPct val="0"/>
                </a:spcBef>
              </a:pPr>
              <a:t>11</a:t>
            </a:fld>
            <a:endParaRPr lang="fr-FR" altLang="fr-FR" sz="1300"/>
          </a:p>
        </p:txBody>
      </p:sp>
      <p:sp>
        <p:nvSpPr>
          <p:cNvPr id="583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35025" y="769938"/>
            <a:ext cx="5395913" cy="40481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50307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300"/>
              <a:t>ADEME Formation - Edition 2007                                                                                   </a:t>
            </a:r>
          </a:p>
        </p:txBody>
      </p:sp>
      <p:sp>
        <p:nvSpPr>
          <p:cNvPr id="50179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300"/>
              <a:t>BILAN CARBONE</a:t>
            </a:r>
          </a:p>
        </p:txBody>
      </p:sp>
      <p:sp>
        <p:nvSpPr>
          <p:cNvPr id="5018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10FE76-913B-4040-8845-A929F87E8948}" type="slidenum">
              <a:rPr lang="fr-FR" altLang="fr-FR" sz="1300"/>
              <a:pPr eaLnBrk="1" hangingPunct="1">
                <a:spcBef>
                  <a:spcPct val="0"/>
                </a:spcBef>
              </a:pPr>
              <a:t>3</a:t>
            </a:fld>
            <a:endParaRPr lang="fr-FR" altLang="fr-FR" sz="1300"/>
          </a:p>
        </p:txBody>
      </p:sp>
      <p:sp>
        <p:nvSpPr>
          <p:cNvPr id="501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5088" y="769938"/>
            <a:ext cx="7196138" cy="40481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53374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300"/>
              <a:t>ADEME Formation - Edition 2007                                                                                   </a:t>
            </a:r>
          </a:p>
        </p:txBody>
      </p:sp>
      <p:sp>
        <p:nvSpPr>
          <p:cNvPr id="51203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300"/>
              <a:t>BILAN CARBONE</a:t>
            </a:r>
          </a:p>
        </p:txBody>
      </p:sp>
      <p:sp>
        <p:nvSpPr>
          <p:cNvPr id="5120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9C59F1-F346-479C-BFBE-A51A383DD03F}" type="slidenum">
              <a:rPr lang="fr-FR" altLang="fr-FR" sz="1300"/>
              <a:pPr eaLnBrk="1" hangingPunct="1">
                <a:spcBef>
                  <a:spcPct val="0"/>
                </a:spcBef>
              </a:pPr>
              <a:t>4</a:t>
            </a:fld>
            <a:endParaRPr lang="fr-FR" altLang="fr-FR" sz="1300"/>
          </a:p>
        </p:txBody>
      </p:sp>
      <p:sp>
        <p:nvSpPr>
          <p:cNvPr id="512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35025" y="769938"/>
            <a:ext cx="5395913" cy="40481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35802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300"/>
              <a:t>ADEME Formation - Edition 2007                                                                                   </a:t>
            </a:r>
          </a:p>
        </p:txBody>
      </p:sp>
      <p:sp>
        <p:nvSpPr>
          <p:cNvPr id="52227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300"/>
              <a:t>BILAN CARBONE</a:t>
            </a:r>
          </a:p>
        </p:txBody>
      </p:sp>
      <p:sp>
        <p:nvSpPr>
          <p:cNvPr id="5222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4729A0-5939-4316-A8E8-E966E1C7C665}" type="slidenum">
              <a:rPr lang="fr-FR" altLang="fr-FR" sz="1300"/>
              <a:pPr eaLnBrk="1" hangingPunct="1">
                <a:spcBef>
                  <a:spcPct val="0"/>
                </a:spcBef>
              </a:pPr>
              <a:t>5</a:t>
            </a:fld>
            <a:endParaRPr lang="fr-FR" altLang="fr-FR" sz="1300"/>
          </a:p>
        </p:txBody>
      </p:sp>
      <p:sp>
        <p:nvSpPr>
          <p:cNvPr id="522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5088" y="769938"/>
            <a:ext cx="7196138" cy="40481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94689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300"/>
              <a:t>ADEME Formation - Edition 2007                                                                                   </a:t>
            </a:r>
          </a:p>
        </p:txBody>
      </p:sp>
      <p:sp>
        <p:nvSpPr>
          <p:cNvPr id="53251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300"/>
              <a:t>BILAN CARBONE</a:t>
            </a:r>
          </a:p>
        </p:txBody>
      </p:sp>
      <p:sp>
        <p:nvSpPr>
          <p:cNvPr id="5325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6CC4CF-EB3D-4EEA-9ECE-B580B98EDDF0}" type="slidenum">
              <a:rPr lang="fr-FR" altLang="fr-FR" sz="1300"/>
              <a:pPr eaLnBrk="1" hangingPunct="1">
                <a:spcBef>
                  <a:spcPct val="0"/>
                </a:spcBef>
              </a:pPr>
              <a:t>6</a:t>
            </a:fld>
            <a:endParaRPr lang="fr-FR" altLang="fr-FR" sz="1300"/>
          </a:p>
        </p:txBody>
      </p:sp>
      <p:sp>
        <p:nvSpPr>
          <p:cNvPr id="532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5088" y="769938"/>
            <a:ext cx="7196138" cy="40481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07209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71FEBA-77E3-417B-B491-30F5E1E3EB08}" type="slidenum">
              <a:rPr lang="fr-FR" altLang="fr-FR" sz="1800"/>
              <a:pPr eaLnBrk="1" hangingPunct="1">
                <a:spcBef>
                  <a:spcPct val="0"/>
                </a:spcBef>
              </a:pPr>
              <a:t>7</a:t>
            </a:fld>
            <a:endParaRPr lang="fr-FR" altLang="fr-FR" sz="18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23048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AF4483-21BD-4FB5-A44B-C8820CE266B6}" type="slidenum">
              <a:rPr lang="fr-FR" altLang="fr-FR" sz="1800"/>
              <a:pPr eaLnBrk="1" hangingPunct="1">
                <a:spcBef>
                  <a:spcPct val="0"/>
                </a:spcBef>
              </a:pPr>
              <a:t>8</a:t>
            </a:fld>
            <a:endParaRPr lang="fr-FR" altLang="fr-FR" sz="18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74038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61EB3C-3D5E-4DC0-A28A-C76532885B20}" type="slidenum">
              <a:rPr lang="fr-FR" altLang="fr-FR" sz="1800"/>
              <a:pPr eaLnBrk="1" hangingPunct="1">
                <a:spcBef>
                  <a:spcPct val="0"/>
                </a:spcBef>
              </a:pPr>
              <a:t>9</a:t>
            </a:fld>
            <a:endParaRPr lang="fr-FR" altLang="fr-FR" sz="18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84081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A2F8E9-E325-455B-90E9-C0698574514B}" type="slidenum">
              <a:rPr lang="fr-FR" altLang="fr-FR" sz="1800"/>
              <a:pPr eaLnBrk="1" hangingPunct="1">
                <a:spcBef>
                  <a:spcPct val="0"/>
                </a:spcBef>
              </a:pPr>
              <a:t>10</a:t>
            </a:fld>
            <a:endParaRPr lang="fr-FR" altLang="fr-FR" sz="18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6369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46253"/>
            <a:ext cx="10515600" cy="668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07008"/>
            <a:ext cx="10515600" cy="4969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320466" y="6304912"/>
            <a:ext cx="1033334" cy="468000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>
            <a:off x="838200" y="6176963"/>
            <a:ext cx="105156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3061009"/>
            <a:ext cx="9144000" cy="1134753"/>
          </a:xfrm>
        </p:spPr>
        <p:txBody>
          <a:bodyPr/>
          <a:lstStyle/>
          <a:p>
            <a:r>
              <a:rPr lang="en-US" dirty="0"/>
              <a:t>Train the trainers session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425696"/>
            <a:ext cx="9144000" cy="1453896"/>
          </a:xfrm>
        </p:spPr>
        <p:txBody>
          <a:bodyPr>
            <a:normAutofit/>
          </a:bodyPr>
          <a:lstStyle/>
          <a:p>
            <a:r>
              <a:rPr lang="en-US" dirty="0"/>
              <a:t>20-21 April 2016</a:t>
            </a:r>
          </a:p>
          <a:p>
            <a:endParaRPr lang="en-US" dirty="0"/>
          </a:p>
          <a:p>
            <a:r>
              <a:rPr lang="en-US" dirty="0"/>
              <a:t>Managing visual support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395" y="455865"/>
            <a:ext cx="2375210" cy="237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72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1" y="3454652"/>
            <a:ext cx="2900363" cy="2174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1005139"/>
            <a:ext cx="2900362" cy="2174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0" name="AutoShape 5"/>
          <p:cNvSpPr>
            <a:spLocks noChangeArrowheads="1"/>
          </p:cNvSpPr>
          <p:nvPr/>
        </p:nvSpPr>
        <p:spPr bwMode="auto">
          <a:xfrm>
            <a:off x="5734051" y="1292477"/>
            <a:ext cx="360363" cy="1584325"/>
          </a:xfrm>
          <a:prstGeom prst="downArrow">
            <a:avLst>
              <a:gd name="adj1" fmla="val 50000"/>
              <a:gd name="adj2" fmla="val 109912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1656F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1656F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1656F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1800">
              <a:solidFill>
                <a:schemeClr val="tx1"/>
              </a:solidFill>
            </a:endParaRPr>
          </a:p>
        </p:txBody>
      </p:sp>
      <p:sp>
        <p:nvSpPr>
          <p:cNvPr id="45061" name="AutoShape 6"/>
          <p:cNvSpPr>
            <a:spLocks noChangeArrowheads="1"/>
          </p:cNvSpPr>
          <p:nvPr/>
        </p:nvSpPr>
        <p:spPr bwMode="auto">
          <a:xfrm>
            <a:off x="7967663" y="3815014"/>
            <a:ext cx="1225550" cy="12239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9709" y="18417"/>
                </a:moveTo>
                <a:cubicBezTo>
                  <a:pt x="10070" y="18469"/>
                  <a:pt x="10434" y="18495"/>
                  <a:pt x="10800" y="18495"/>
                </a:cubicBezTo>
                <a:cubicBezTo>
                  <a:pt x="15049" y="18495"/>
                  <a:pt x="18495" y="15049"/>
                  <a:pt x="18495" y="10800"/>
                </a:cubicBezTo>
                <a:cubicBezTo>
                  <a:pt x="18495" y="6550"/>
                  <a:pt x="15049" y="3105"/>
                  <a:pt x="10800" y="3105"/>
                </a:cubicBezTo>
                <a:cubicBezTo>
                  <a:pt x="6550" y="3105"/>
                  <a:pt x="3105" y="6550"/>
                  <a:pt x="3105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10287" y="21600"/>
                  <a:pt x="9776" y="21563"/>
                  <a:pt x="9268" y="21490"/>
                </a:cubicBezTo>
                <a:lnTo>
                  <a:pt x="8886" y="24163"/>
                </a:lnTo>
                <a:lnTo>
                  <a:pt x="5278" y="19351"/>
                </a:lnTo>
                <a:lnTo>
                  <a:pt x="10091" y="15744"/>
                </a:lnTo>
                <a:lnTo>
                  <a:pt x="9709" y="18417"/>
                </a:lnTo>
                <a:close/>
              </a:path>
            </a:pathLst>
          </a:cu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6764338" y="1365502"/>
            <a:ext cx="1535112" cy="338137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1656F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1656F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1656F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600" i="1">
                <a:solidFill>
                  <a:schemeClr val="bg1"/>
                </a:solidFill>
              </a:rPr>
              <a:t>Linear approach</a:t>
            </a:r>
          </a:p>
        </p:txBody>
      </p:sp>
      <p:sp>
        <p:nvSpPr>
          <p:cNvPr id="45063" name="Text Box 8"/>
          <p:cNvSpPr txBox="1">
            <a:spLocks noChangeArrowheads="1"/>
          </p:cNvSpPr>
          <p:nvPr/>
        </p:nvSpPr>
        <p:spPr bwMode="auto">
          <a:xfrm>
            <a:off x="7967663" y="3238752"/>
            <a:ext cx="1738312" cy="338137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1656F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1656F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1656F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600" i="1">
                <a:solidFill>
                  <a:schemeClr val="bg1"/>
                </a:solidFill>
              </a:rPr>
              <a:t>Systemic appraoch</a:t>
            </a:r>
          </a:p>
        </p:txBody>
      </p:sp>
      <p:sp>
        <p:nvSpPr>
          <p:cNvPr id="45064" name="Freeform 9"/>
          <p:cNvSpPr>
            <a:spLocks/>
          </p:cNvSpPr>
          <p:nvPr/>
        </p:nvSpPr>
        <p:spPr bwMode="auto">
          <a:xfrm flipH="1">
            <a:off x="6383338" y="3853114"/>
            <a:ext cx="1143000" cy="2093913"/>
          </a:xfrm>
          <a:custGeom>
            <a:avLst/>
            <a:gdLst>
              <a:gd name="T0" fmla="*/ 2147483647 w 960"/>
              <a:gd name="T1" fmla="*/ 2147483647 h 1974"/>
              <a:gd name="T2" fmla="*/ 2147483647 w 960"/>
              <a:gd name="T3" fmla="*/ 2147483647 h 1974"/>
              <a:gd name="T4" fmla="*/ 2147483647 w 960"/>
              <a:gd name="T5" fmla="*/ 2147483647 h 1974"/>
              <a:gd name="T6" fmla="*/ 2147483647 w 960"/>
              <a:gd name="T7" fmla="*/ 2147483647 h 1974"/>
              <a:gd name="T8" fmla="*/ 2147483647 w 960"/>
              <a:gd name="T9" fmla="*/ 2147483647 h 1974"/>
              <a:gd name="T10" fmla="*/ 0 w 960"/>
              <a:gd name="T11" fmla="*/ 2147483647 h 1974"/>
              <a:gd name="T12" fmla="*/ 2147483647 w 960"/>
              <a:gd name="T13" fmla="*/ 2147483647 h 1974"/>
              <a:gd name="T14" fmla="*/ 2147483647 w 960"/>
              <a:gd name="T15" fmla="*/ 2147483647 h 1974"/>
              <a:gd name="T16" fmla="*/ 2147483647 w 960"/>
              <a:gd name="T17" fmla="*/ 2147483647 h 1974"/>
              <a:gd name="T18" fmla="*/ 2147483647 w 960"/>
              <a:gd name="T19" fmla="*/ 2147483647 h 1974"/>
              <a:gd name="T20" fmla="*/ 2147483647 w 960"/>
              <a:gd name="T21" fmla="*/ 2147483647 h 1974"/>
              <a:gd name="T22" fmla="*/ 2147483647 w 960"/>
              <a:gd name="T23" fmla="*/ 2147483647 h 1974"/>
              <a:gd name="T24" fmla="*/ 2147483647 w 960"/>
              <a:gd name="T25" fmla="*/ 2147483647 h 1974"/>
              <a:gd name="T26" fmla="*/ 2147483647 w 960"/>
              <a:gd name="T27" fmla="*/ 2147483647 h 1974"/>
              <a:gd name="T28" fmla="*/ 2147483647 w 960"/>
              <a:gd name="T29" fmla="*/ 2147483647 h 1974"/>
              <a:gd name="T30" fmla="*/ 2147483647 w 960"/>
              <a:gd name="T31" fmla="*/ 2147483647 h 1974"/>
              <a:gd name="T32" fmla="*/ 2147483647 w 960"/>
              <a:gd name="T33" fmla="*/ 2147483647 h 1974"/>
              <a:gd name="T34" fmla="*/ 2147483647 w 960"/>
              <a:gd name="T35" fmla="*/ 2147483647 h 1974"/>
              <a:gd name="T36" fmla="*/ 2147483647 w 960"/>
              <a:gd name="T37" fmla="*/ 2147483647 h 1974"/>
              <a:gd name="T38" fmla="*/ 2147483647 w 960"/>
              <a:gd name="T39" fmla="*/ 2147483647 h 1974"/>
              <a:gd name="T40" fmla="*/ 2147483647 w 960"/>
              <a:gd name="T41" fmla="*/ 2147483647 h 1974"/>
              <a:gd name="T42" fmla="*/ 2147483647 w 960"/>
              <a:gd name="T43" fmla="*/ 2147483647 h 1974"/>
              <a:gd name="T44" fmla="*/ 2147483647 w 960"/>
              <a:gd name="T45" fmla="*/ 2147483647 h 1974"/>
              <a:gd name="T46" fmla="*/ 2147483647 w 960"/>
              <a:gd name="T47" fmla="*/ 2147483647 h 1974"/>
              <a:gd name="T48" fmla="*/ 2147483647 w 960"/>
              <a:gd name="T49" fmla="*/ 2147483647 h 1974"/>
              <a:gd name="T50" fmla="*/ 2147483647 w 960"/>
              <a:gd name="T51" fmla="*/ 2147483647 h 1974"/>
              <a:gd name="T52" fmla="*/ 2147483647 w 960"/>
              <a:gd name="T53" fmla="*/ 2147483647 h 1974"/>
              <a:gd name="T54" fmla="*/ 2147483647 w 960"/>
              <a:gd name="T55" fmla="*/ 2147483647 h 1974"/>
              <a:gd name="T56" fmla="*/ 2147483647 w 960"/>
              <a:gd name="T57" fmla="*/ 2147483647 h 1974"/>
              <a:gd name="T58" fmla="*/ 2147483647 w 960"/>
              <a:gd name="T59" fmla="*/ 2147483647 h 1974"/>
              <a:gd name="T60" fmla="*/ 2147483647 w 960"/>
              <a:gd name="T61" fmla="*/ 2147483647 h 1974"/>
              <a:gd name="T62" fmla="*/ 2147483647 w 960"/>
              <a:gd name="T63" fmla="*/ 2147483647 h 1974"/>
              <a:gd name="T64" fmla="*/ 2147483647 w 960"/>
              <a:gd name="T65" fmla="*/ 2147483647 h 1974"/>
              <a:gd name="T66" fmla="*/ 2147483647 w 960"/>
              <a:gd name="T67" fmla="*/ 2147483647 h 1974"/>
              <a:gd name="T68" fmla="*/ 2147483647 w 960"/>
              <a:gd name="T69" fmla="*/ 2147483647 h 1974"/>
              <a:gd name="T70" fmla="*/ 2147483647 w 960"/>
              <a:gd name="T71" fmla="*/ 2147483647 h 1974"/>
              <a:gd name="T72" fmla="*/ 2147483647 w 960"/>
              <a:gd name="T73" fmla="*/ 2147483647 h 1974"/>
              <a:gd name="T74" fmla="*/ 2147483647 w 960"/>
              <a:gd name="T75" fmla="*/ 2147483647 h 1974"/>
              <a:gd name="T76" fmla="*/ 2147483647 w 960"/>
              <a:gd name="T77" fmla="*/ 2147483647 h 1974"/>
              <a:gd name="T78" fmla="*/ 2147483647 w 960"/>
              <a:gd name="T79" fmla="*/ 2147483647 h 1974"/>
              <a:gd name="T80" fmla="*/ 2147483647 w 960"/>
              <a:gd name="T81" fmla="*/ 2147483647 h 1974"/>
              <a:gd name="T82" fmla="*/ 2147483647 w 960"/>
              <a:gd name="T83" fmla="*/ 2147483647 h 1974"/>
              <a:gd name="T84" fmla="*/ 2147483647 w 960"/>
              <a:gd name="T85" fmla="*/ 2147483647 h 1974"/>
              <a:gd name="T86" fmla="*/ 2147483647 w 960"/>
              <a:gd name="T87" fmla="*/ 2147483647 h 1974"/>
              <a:gd name="T88" fmla="*/ 2147483647 w 960"/>
              <a:gd name="T89" fmla="*/ 2147483647 h 1974"/>
              <a:gd name="T90" fmla="*/ 2147483647 w 960"/>
              <a:gd name="T91" fmla="*/ 2147483647 h 1974"/>
              <a:gd name="T92" fmla="*/ 2147483647 w 960"/>
              <a:gd name="T93" fmla="*/ 2147483647 h 1974"/>
              <a:gd name="T94" fmla="*/ 2147483647 w 960"/>
              <a:gd name="T95" fmla="*/ 2147483647 h 1974"/>
              <a:gd name="T96" fmla="*/ 2147483647 w 960"/>
              <a:gd name="T97" fmla="*/ 2147483647 h 1974"/>
              <a:gd name="T98" fmla="*/ 2147483647 w 960"/>
              <a:gd name="T99" fmla="*/ 2147483647 h 1974"/>
              <a:gd name="T100" fmla="*/ 2147483647 w 960"/>
              <a:gd name="T101" fmla="*/ 2147483647 h 1974"/>
              <a:gd name="T102" fmla="*/ 2147483647 w 960"/>
              <a:gd name="T103" fmla="*/ 2147483647 h 1974"/>
              <a:gd name="T104" fmla="*/ 2147483647 w 960"/>
              <a:gd name="T105" fmla="*/ 2147483647 h 1974"/>
              <a:gd name="T106" fmla="*/ 2147483647 w 960"/>
              <a:gd name="T107" fmla="*/ 2147483647 h 1974"/>
              <a:gd name="T108" fmla="*/ 2147483647 w 960"/>
              <a:gd name="T109" fmla="*/ 2147483647 h 1974"/>
              <a:gd name="T110" fmla="*/ 2147483647 w 960"/>
              <a:gd name="T111" fmla="*/ 2147483647 h 1974"/>
              <a:gd name="T112" fmla="*/ 2147483647 w 960"/>
              <a:gd name="T113" fmla="*/ 2147483647 h 197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960" h="1974">
                <a:moveTo>
                  <a:pt x="366" y="61"/>
                </a:moveTo>
                <a:lnTo>
                  <a:pt x="329" y="82"/>
                </a:lnTo>
                <a:lnTo>
                  <a:pt x="291" y="115"/>
                </a:lnTo>
                <a:lnTo>
                  <a:pt x="281" y="137"/>
                </a:lnTo>
                <a:lnTo>
                  <a:pt x="297" y="183"/>
                </a:lnTo>
                <a:lnTo>
                  <a:pt x="297" y="210"/>
                </a:lnTo>
                <a:lnTo>
                  <a:pt x="323" y="253"/>
                </a:lnTo>
                <a:lnTo>
                  <a:pt x="349" y="266"/>
                </a:lnTo>
                <a:lnTo>
                  <a:pt x="342" y="300"/>
                </a:lnTo>
                <a:lnTo>
                  <a:pt x="313" y="329"/>
                </a:lnTo>
                <a:lnTo>
                  <a:pt x="162" y="383"/>
                </a:lnTo>
                <a:lnTo>
                  <a:pt x="0" y="658"/>
                </a:lnTo>
                <a:lnTo>
                  <a:pt x="179" y="871"/>
                </a:lnTo>
                <a:lnTo>
                  <a:pt x="236" y="767"/>
                </a:lnTo>
                <a:lnTo>
                  <a:pt x="189" y="723"/>
                </a:lnTo>
                <a:lnTo>
                  <a:pt x="161" y="684"/>
                </a:lnTo>
                <a:lnTo>
                  <a:pt x="142" y="652"/>
                </a:lnTo>
                <a:lnTo>
                  <a:pt x="194" y="597"/>
                </a:lnTo>
                <a:lnTo>
                  <a:pt x="273" y="756"/>
                </a:lnTo>
                <a:lnTo>
                  <a:pt x="237" y="766"/>
                </a:lnTo>
                <a:lnTo>
                  <a:pt x="198" y="836"/>
                </a:lnTo>
                <a:lnTo>
                  <a:pt x="254" y="869"/>
                </a:lnTo>
                <a:lnTo>
                  <a:pt x="221" y="1130"/>
                </a:lnTo>
                <a:lnTo>
                  <a:pt x="245" y="1130"/>
                </a:lnTo>
                <a:lnTo>
                  <a:pt x="222" y="1432"/>
                </a:lnTo>
                <a:lnTo>
                  <a:pt x="212" y="1573"/>
                </a:lnTo>
                <a:lnTo>
                  <a:pt x="221" y="1895"/>
                </a:lnTo>
                <a:lnTo>
                  <a:pt x="250" y="1903"/>
                </a:lnTo>
                <a:lnTo>
                  <a:pt x="254" y="1950"/>
                </a:lnTo>
                <a:lnTo>
                  <a:pt x="272" y="1960"/>
                </a:lnTo>
                <a:lnTo>
                  <a:pt x="306" y="1965"/>
                </a:lnTo>
                <a:lnTo>
                  <a:pt x="341" y="1957"/>
                </a:lnTo>
                <a:lnTo>
                  <a:pt x="362" y="1942"/>
                </a:lnTo>
                <a:lnTo>
                  <a:pt x="366" y="1897"/>
                </a:lnTo>
                <a:lnTo>
                  <a:pt x="392" y="1879"/>
                </a:lnTo>
                <a:lnTo>
                  <a:pt x="392" y="1597"/>
                </a:lnTo>
                <a:lnTo>
                  <a:pt x="414" y="1330"/>
                </a:lnTo>
                <a:lnTo>
                  <a:pt x="449" y="1153"/>
                </a:lnTo>
                <a:lnTo>
                  <a:pt x="474" y="1152"/>
                </a:lnTo>
                <a:lnTo>
                  <a:pt x="517" y="1403"/>
                </a:lnTo>
                <a:lnTo>
                  <a:pt x="533" y="1438"/>
                </a:lnTo>
                <a:lnTo>
                  <a:pt x="556" y="1677"/>
                </a:lnTo>
                <a:lnTo>
                  <a:pt x="590" y="1882"/>
                </a:lnTo>
                <a:lnTo>
                  <a:pt x="610" y="1899"/>
                </a:lnTo>
                <a:lnTo>
                  <a:pt x="611" y="1960"/>
                </a:lnTo>
                <a:lnTo>
                  <a:pt x="626" y="1974"/>
                </a:lnTo>
                <a:lnTo>
                  <a:pt x="647" y="1972"/>
                </a:lnTo>
                <a:lnTo>
                  <a:pt x="672" y="1974"/>
                </a:lnTo>
                <a:lnTo>
                  <a:pt x="709" y="1956"/>
                </a:lnTo>
                <a:lnTo>
                  <a:pt x="744" y="1935"/>
                </a:lnTo>
                <a:lnTo>
                  <a:pt x="785" y="1924"/>
                </a:lnTo>
                <a:lnTo>
                  <a:pt x="845" y="1877"/>
                </a:lnTo>
                <a:lnTo>
                  <a:pt x="849" y="1857"/>
                </a:lnTo>
                <a:lnTo>
                  <a:pt x="831" y="1845"/>
                </a:lnTo>
                <a:lnTo>
                  <a:pt x="759" y="1853"/>
                </a:lnTo>
                <a:lnTo>
                  <a:pt x="770" y="1841"/>
                </a:lnTo>
                <a:lnTo>
                  <a:pt x="684" y="1460"/>
                </a:lnTo>
                <a:lnTo>
                  <a:pt x="693" y="1417"/>
                </a:lnTo>
                <a:lnTo>
                  <a:pt x="684" y="1359"/>
                </a:lnTo>
                <a:lnTo>
                  <a:pt x="669" y="1114"/>
                </a:lnTo>
                <a:lnTo>
                  <a:pt x="695" y="1071"/>
                </a:lnTo>
                <a:lnTo>
                  <a:pt x="619" y="767"/>
                </a:lnTo>
                <a:lnTo>
                  <a:pt x="619" y="663"/>
                </a:lnTo>
                <a:lnTo>
                  <a:pt x="644" y="478"/>
                </a:lnTo>
                <a:lnTo>
                  <a:pt x="729" y="451"/>
                </a:lnTo>
                <a:lnTo>
                  <a:pt x="805" y="408"/>
                </a:lnTo>
                <a:lnTo>
                  <a:pt x="824" y="379"/>
                </a:lnTo>
                <a:lnTo>
                  <a:pt x="902" y="237"/>
                </a:lnTo>
                <a:lnTo>
                  <a:pt x="881" y="195"/>
                </a:lnTo>
                <a:lnTo>
                  <a:pt x="893" y="191"/>
                </a:lnTo>
                <a:lnTo>
                  <a:pt x="907" y="183"/>
                </a:lnTo>
                <a:lnTo>
                  <a:pt x="922" y="162"/>
                </a:lnTo>
                <a:lnTo>
                  <a:pt x="932" y="141"/>
                </a:lnTo>
                <a:lnTo>
                  <a:pt x="931" y="127"/>
                </a:lnTo>
                <a:lnTo>
                  <a:pt x="940" y="102"/>
                </a:lnTo>
                <a:lnTo>
                  <a:pt x="934" y="93"/>
                </a:lnTo>
                <a:lnTo>
                  <a:pt x="938" y="73"/>
                </a:lnTo>
                <a:lnTo>
                  <a:pt x="932" y="60"/>
                </a:lnTo>
                <a:lnTo>
                  <a:pt x="949" y="22"/>
                </a:lnTo>
                <a:lnTo>
                  <a:pt x="960" y="3"/>
                </a:lnTo>
                <a:lnTo>
                  <a:pt x="953" y="0"/>
                </a:lnTo>
                <a:lnTo>
                  <a:pt x="943" y="10"/>
                </a:lnTo>
                <a:lnTo>
                  <a:pt x="932" y="28"/>
                </a:lnTo>
                <a:lnTo>
                  <a:pt x="914" y="54"/>
                </a:lnTo>
                <a:lnTo>
                  <a:pt x="892" y="91"/>
                </a:lnTo>
                <a:lnTo>
                  <a:pt x="871" y="96"/>
                </a:lnTo>
                <a:lnTo>
                  <a:pt x="868" y="78"/>
                </a:lnTo>
                <a:lnTo>
                  <a:pt x="867" y="61"/>
                </a:lnTo>
                <a:lnTo>
                  <a:pt x="863" y="47"/>
                </a:lnTo>
                <a:lnTo>
                  <a:pt x="852" y="42"/>
                </a:lnTo>
                <a:lnTo>
                  <a:pt x="856" y="65"/>
                </a:lnTo>
                <a:lnTo>
                  <a:pt x="835" y="104"/>
                </a:lnTo>
                <a:lnTo>
                  <a:pt x="828" y="172"/>
                </a:lnTo>
                <a:lnTo>
                  <a:pt x="821" y="163"/>
                </a:lnTo>
                <a:lnTo>
                  <a:pt x="774" y="271"/>
                </a:lnTo>
                <a:lnTo>
                  <a:pt x="751" y="298"/>
                </a:lnTo>
                <a:lnTo>
                  <a:pt x="754" y="307"/>
                </a:lnTo>
                <a:lnTo>
                  <a:pt x="741" y="300"/>
                </a:lnTo>
                <a:lnTo>
                  <a:pt x="713" y="314"/>
                </a:lnTo>
                <a:lnTo>
                  <a:pt x="608" y="323"/>
                </a:lnTo>
                <a:lnTo>
                  <a:pt x="515" y="314"/>
                </a:lnTo>
                <a:lnTo>
                  <a:pt x="502" y="324"/>
                </a:lnTo>
                <a:lnTo>
                  <a:pt x="477" y="305"/>
                </a:lnTo>
                <a:lnTo>
                  <a:pt x="506" y="226"/>
                </a:lnTo>
                <a:lnTo>
                  <a:pt x="500" y="195"/>
                </a:lnTo>
                <a:lnTo>
                  <a:pt x="509" y="172"/>
                </a:lnTo>
                <a:lnTo>
                  <a:pt x="509" y="138"/>
                </a:lnTo>
                <a:lnTo>
                  <a:pt x="529" y="126"/>
                </a:lnTo>
                <a:lnTo>
                  <a:pt x="518" y="125"/>
                </a:lnTo>
                <a:lnTo>
                  <a:pt x="528" y="116"/>
                </a:lnTo>
                <a:lnTo>
                  <a:pt x="493" y="102"/>
                </a:lnTo>
                <a:lnTo>
                  <a:pt x="464" y="76"/>
                </a:lnTo>
                <a:lnTo>
                  <a:pt x="434" y="69"/>
                </a:lnTo>
                <a:lnTo>
                  <a:pt x="398" y="53"/>
                </a:lnTo>
                <a:lnTo>
                  <a:pt x="366" y="6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065" name="Text Box 10"/>
          <p:cNvSpPr txBox="1">
            <a:spLocks noChangeArrowheads="1"/>
          </p:cNvSpPr>
          <p:nvPr/>
        </p:nvSpPr>
        <p:spPr bwMode="auto">
          <a:xfrm>
            <a:off x="6383338" y="5435852"/>
            <a:ext cx="766762" cy="338137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1656F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1656F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1656F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1600">
                <a:solidFill>
                  <a:schemeClr val="bg1"/>
                </a:solidFill>
              </a:rPr>
              <a:t>Trainer</a:t>
            </a:r>
          </a:p>
        </p:txBody>
      </p:sp>
      <p:sp>
        <p:nvSpPr>
          <p:cNvPr id="45066" name="Text Box 11"/>
          <p:cNvSpPr txBox="1">
            <a:spLocks noChangeArrowheads="1"/>
          </p:cNvSpPr>
          <p:nvPr/>
        </p:nvSpPr>
        <p:spPr bwMode="auto">
          <a:xfrm>
            <a:off x="3648075" y="4892926"/>
            <a:ext cx="2446338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1656F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1656F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1656F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600">
                <a:solidFill>
                  <a:schemeClr val="tx1"/>
                </a:solidFill>
              </a:rPr>
              <a:t>He doesn’t read the visual, and stay in close contact with the group.</a:t>
            </a:r>
          </a:p>
        </p:txBody>
      </p:sp>
      <p:sp>
        <p:nvSpPr>
          <p:cNvPr id="45067" name="Freeform 12"/>
          <p:cNvSpPr>
            <a:spLocks/>
          </p:cNvSpPr>
          <p:nvPr/>
        </p:nvSpPr>
        <p:spPr bwMode="auto">
          <a:xfrm>
            <a:off x="2782888" y="2014789"/>
            <a:ext cx="1143000" cy="2093913"/>
          </a:xfrm>
          <a:custGeom>
            <a:avLst/>
            <a:gdLst>
              <a:gd name="T0" fmla="*/ 2147483647 w 960"/>
              <a:gd name="T1" fmla="*/ 2147483647 h 1974"/>
              <a:gd name="T2" fmla="*/ 2147483647 w 960"/>
              <a:gd name="T3" fmla="*/ 2147483647 h 1974"/>
              <a:gd name="T4" fmla="*/ 2147483647 w 960"/>
              <a:gd name="T5" fmla="*/ 2147483647 h 1974"/>
              <a:gd name="T6" fmla="*/ 2147483647 w 960"/>
              <a:gd name="T7" fmla="*/ 2147483647 h 1974"/>
              <a:gd name="T8" fmla="*/ 2147483647 w 960"/>
              <a:gd name="T9" fmla="*/ 2147483647 h 1974"/>
              <a:gd name="T10" fmla="*/ 0 w 960"/>
              <a:gd name="T11" fmla="*/ 2147483647 h 1974"/>
              <a:gd name="T12" fmla="*/ 2147483647 w 960"/>
              <a:gd name="T13" fmla="*/ 2147483647 h 1974"/>
              <a:gd name="T14" fmla="*/ 2147483647 w 960"/>
              <a:gd name="T15" fmla="*/ 2147483647 h 1974"/>
              <a:gd name="T16" fmla="*/ 2147483647 w 960"/>
              <a:gd name="T17" fmla="*/ 2147483647 h 1974"/>
              <a:gd name="T18" fmla="*/ 2147483647 w 960"/>
              <a:gd name="T19" fmla="*/ 2147483647 h 1974"/>
              <a:gd name="T20" fmla="*/ 2147483647 w 960"/>
              <a:gd name="T21" fmla="*/ 2147483647 h 1974"/>
              <a:gd name="T22" fmla="*/ 2147483647 w 960"/>
              <a:gd name="T23" fmla="*/ 2147483647 h 1974"/>
              <a:gd name="T24" fmla="*/ 2147483647 w 960"/>
              <a:gd name="T25" fmla="*/ 2147483647 h 1974"/>
              <a:gd name="T26" fmla="*/ 2147483647 w 960"/>
              <a:gd name="T27" fmla="*/ 2147483647 h 1974"/>
              <a:gd name="T28" fmla="*/ 2147483647 w 960"/>
              <a:gd name="T29" fmla="*/ 2147483647 h 1974"/>
              <a:gd name="T30" fmla="*/ 2147483647 w 960"/>
              <a:gd name="T31" fmla="*/ 2147483647 h 1974"/>
              <a:gd name="T32" fmla="*/ 2147483647 w 960"/>
              <a:gd name="T33" fmla="*/ 2147483647 h 1974"/>
              <a:gd name="T34" fmla="*/ 2147483647 w 960"/>
              <a:gd name="T35" fmla="*/ 2147483647 h 1974"/>
              <a:gd name="T36" fmla="*/ 2147483647 w 960"/>
              <a:gd name="T37" fmla="*/ 2147483647 h 1974"/>
              <a:gd name="T38" fmla="*/ 2147483647 w 960"/>
              <a:gd name="T39" fmla="*/ 2147483647 h 1974"/>
              <a:gd name="T40" fmla="*/ 2147483647 w 960"/>
              <a:gd name="T41" fmla="*/ 2147483647 h 1974"/>
              <a:gd name="T42" fmla="*/ 2147483647 w 960"/>
              <a:gd name="T43" fmla="*/ 2147483647 h 1974"/>
              <a:gd name="T44" fmla="*/ 2147483647 w 960"/>
              <a:gd name="T45" fmla="*/ 2147483647 h 1974"/>
              <a:gd name="T46" fmla="*/ 2147483647 w 960"/>
              <a:gd name="T47" fmla="*/ 2147483647 h 1974"/>
              <a:gd name="T48" fmla="*/ 2147483647 w 960"/>
              <a:gd name="T49" fmla="*/ 2147483647 h 1974"/>
              <a:gd name="T50" fmla="*/ 2147483647 w 960"/>
              <a:gd name="T51" fmla="*/ 2147483647 h 1974"/>
              <a:gd name="T52" fmla="*/ 2147483647 w 960"/>
              <a:gd name="T53" fmla="*/ 2147483647 h 1974"/>
              <a:gd name="T54" fmla="*/ 2147483647 w 960"/>
              <a:gd name="T55" fmla="*/ 2147483647 h 1974"/>
              <a:gd name="T56" fmla="*/ 2147483647 w 960"/>
              <a:gd name="T57" fmla="*/ 2147483647 h 1974"/>
              <a:gd name="T58" fmla="*/ 2147483647 w 960"/>
              <a:gd name="T59" fmla="*/ 2147483647 h 1974"/>
              <a:gd name="T60" fmla="*/ 2147483647 w 960"/>
              <a:gd name="T61" fmla="*/ 2147483647 h 1974"/>
              <a:gd name="T62" fmla="*/ 2147483647 w 960"/>
              <a:gd name="T63" fmla="*/ 2147483647 h 1974"/>
              <a:gd name="T64" fmla="*/ 2147483647 w 960"/>
              <a:gd name="T65" fmla="*/ 2147483647 h 1974"/>
              <a:gd name="T66" fmla="*/ 2147483647 w 960"/>
              <a:gd name="T67" fmla="*/ 2147483647 h 1974"/>
              <a:gd name="T68" fmla="*/ 2147483647 w 960"/>
              <a:gd name="T69" fmla="*/ 2147483647 h 1974"/>
              <a:gd name="T70" fmla="*/ 2147483647 w 960"/>
              <a:gd name="T71" fmla="*/ 2147483647 h 1974"/>
              <a:gd name="T72" fmla="*/ 2147483647 w 960"/>
              <a:gd name="T73" fmla="*/ 2147483647 h 1974"/>
              <a:gd name="T74" fmla="*/ 2147483647 w 960"/>
              <a:gd name="T75" fmla="*/ 2147483647 h 1974"/>
              <a:gd name="T76" fmla="*/ 2147483647 w 960"/>
              <a:gd name="T77" fmla="*/ 2147483647 h 1974"/>
              <a:gd name="T78" fmla="*/ 2147483647 w 960"/>
              <a:gd name="T79" fmla="*/ 2147483647 h 1974"/>
              <a:gd name="T80" fmla="*/ 2147483647 w 960"/>
              <a:gd name="T81" fmla="*/ 2147483647 h 1974"/>
              <a:gd name="T82" fmla="*/ 2147483647 w 960"/>
              <a:gd name="T83" fmla="*/ 2147483647 h 1974"/>
              <a:gd name="T84" fmla="*/ 2147483647 w 960"/>
              <a:gd name="T85" fmla="*/ 2147483647 h 1974"/>
              <a:gd name="T86" fmla="*/ 2147483647 w 960"/>
              <a:gd name="T87" fmla="*/ 2147483647 h 1974"/>
              <a:gd name="T88" fmla="*/ 2147483647 w 960"/>
              <a:gd name="T89" fmla="*/ 2147483647 h 1974"/>
              <a:gd name="T90" fmla="*/ 2147483647 w 960"/>
              <a:gd name="T91" fmla="*/ 2147483647 h 1974"/>
              <a:gd name="T92" fmla="*/ 2147483647 w 960"/>
              <a:gd name="T93" fmla="*/ 2147483647 h 1974"/>
              <a:gd name="T94" fmla="*/ 2147483647 w 960"/>
              <a:gd name="T95" fmla="*/ 2147483647 h 1974"/>
              <a:gd name="T96" fmla="*/ 2147483647 w 960"/>
              <a:gd name="T97" fmla="*/ 2147483647 h 1974"/>
              <a:gd name="T98" fmla="*/ 2147483647 w 960"/>
              <a:gd name="T99" fmla="*/ 2147483647 h 1974"/>
              <a:gd name="T100" fmla="*/ 2147483647 w 960"/>
              <a:gd name="T101" fmla="*/ 2147483647 h 1974"/>
              <a:gd name="T102" fmla="*/ 2147483647 w 960"/>
              <a:gd name="T103" fmla="*/ 2147483647 h 1974"/>
              <a:gd name="T104" fmla="*/ 2147483647 w 960"/>
              <a:gd name="T105" fmla="*/ 2147483647 h 1974"/>
              <a:gd name="T106" fmla="*/ 2147483647 w 960"/>
              <a:gd name="T107" fmla="*/ 2147483647 h 1974"/>
              <a:gd name="T108" fmla="*/ 2147483647 w 960"/>
              <a:gd name="T109" fmla="*/ 2147483647 h 1974"/>
              <a:gd name="T110" fmla="*/ 2147483647 w 960"/>
              <a:gd name="T111" fmla="*/ 2147483647 h 1974"/>
              <a:gd name="T112" fmla="*/ 2147483647 w 960"/>
              <a:gd name="T113" fmla="*/ 2147483647 h 197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960" h="1974">
                <a:moveTo>
                  <a:pt x="366" y="61"/>
                </a:moveTo>
                <a:lnTo>
                  <a:pt x="329" y="82"/>
                </a:lnTo>
                <a:lnTo>
                  <a:pt x="291" y="115"/>
                </a:lnTo>
                <a:lnTo>
                  <a:pt x="281" y="137"/>
                </a:lnTo>
                <a:lnTo>
                  <a:pt x="297" y="183"/>
                </a:lnTo>
                <a:lnTo>
                  <a:pt x="297" y="210"/>
                </a:lnTo>
                <a:lnTo>
                  <a:pt x="323" y="253"/>
                </a:lnTo>
                <a:lnTo>
                  <a:pt x="349" y="266"/>
                </a:lnTo>
                <a:lnTo>
                  <a:pt x="342" y="300"/>
                </a:lnTo>
                <a:lnTo>
                  <a:pt x="313" y="329"/>
                </a:lnTo>
                <a:lnTo>
                  <a:pt x="162" y="383"/>
                </a:lnTo>
                <a:lnTo>
                  <a:pt x="0" y="658"/>
                </a:lnTo>
                <a:lnTo>
                  <a:pt x="179" y="871"/>
                </a:lnTo>
                <a:lnTo>
                  <a:pt x="236" y="767"/>
                </a:lnTo>
                <a:lnTo>
                  <a:pt x="189" y="723"/>
                </a:lnTo>
                <a:lnTo>
                  <a:pt x="161" y="684"/>
                </a:lnTo>
                <a:lnTo>
                  <a:pt x="142" y="652"/>
                </a:lnTo>
                <a:lnTo>
                  <a:pt x="194" y="597"/>
                </a:lnTo>
                <a:lnTo>
                  <a:pt x="273" y="756"/>
                </a:lnTo>
                <a:lnTo>
                  <a:pt x="237" y="766"/>
                </a:lnTo>
                <a:lnTo>
                  <a:pt x="198" y="836"/>
                </a:lnTo>
                <a:lnTo>
                  <a:pt x="254" y="869"/>
                </a:lnTo>
                <a:lnTo>
                  <a:pt x="221" y="1130"/>
                </a:lnTo>
                <a:lnTo>
                  <a:pt x="245" y="1130"/>
                </a:lnTo>
                <a:lnTo>
                  <a:pt x="222" y="1432"/>
                </a:lnTo>
                <a:lnTo>
                  <a:pt x="212" y="1573"/>
                </a:lnTo>
                <a:lnTo>
                  <a:pt x="221" y="1895"/>
                </a:lnTo>
                <a:lnTo>
                  <a:pt x="250" y="1903"/>
                </a:lnTo>
                <a:lnTo>
                  <a:pt x="254" y="1950"/>
                </a:lnTo>
                <a:lnTo>
                  <a:pt x="272" y="1960"/>
                </a:lnTo>
                <a:lnTo>
                  <a:pt x="306" y="1965"/>
                </a:lnTo>
                <a:lnTo>
                  <a:pt x="341" y="1957"/>
                </a:lnTo>
                <a:lnTo>
                  <a:pt x="362" y="1942"/>
                </a:lnTo>
                <a:lnTo>
                  <a:pt x="366" y="1897"/>
                </a:lnTo>
                <a:lnTo>
                  <a:pt x="392" y="1879"/>
                </a:lnTo>
                <a:lnTo>
                  <a:pt x="392" y="1597"/>
                </a:lnTo>
                <a:lnTo>
                  <a:pt x="414" y="1330"/>
                </a:lnTo>
                <a:lnTo>
                  <a:pt x="449" y="1153"/>
                </a:lnTo>
                <a:lnTo>
                  <a:pt x="474" y="1152"/>
                </a:lnTo>
                <a:lnTo>
                  <a:pt x="517" y="1403"/>
                </a:lnTo>
                <a:lnTo>
                  <a:pt x="533" y="1438"/>
                </a:lnTo>
                <a:lnTo>
                  <a:pt x="556" y="1677"/>
                </a:lnTo>
                <a:lnTo>
                  <a:pt x="590" y="1882"/>
                </a:lnTo>
                <a:lnTo>
                  <a:pt x="610" y="1899"/>
                </a:lnTo>
                <a:lnTo>
                  <a:pt x="611" y="1960"/>
                </a:lnTo>
                <a:lnTo>
                  <a:pt x="626" y="1974"/>
                </a:lnTo>
                <a:lnTo>
                  <a:pt x="647" y="1972"/>
                </a:lnTo>
                <a:lnTo>
                  <a:pt x="672" y="1974"/>
                </a:lnTo>
                <a:lnTo>
                  <a:pt x="709" y="1956"/>
                </a:lnTo>
                <a:lnTo>
                  <a:pt x="744" y="1935"/>
                </a:lnTo>
                <a:lnTo>
                  <a:pt x="785" y="1924"/>
                </a:lnTo>
                <a:lnTo>
                  <a:pt x="845" y="1877"/>
                </a:lnTo>
                <a:lnTo>
                  <a:pt x="849" y="1857"/>
                </a:lnTo>
                <a:lnTo>
                  <a:pt x="831" y="1845"/>
                </a:lnTo>
                <a:lnTo>
                  <a:pt x="759" y="1853"/>
                </a:lnTo>
                <a:lnTo>
                  <a:pt x="770" y="1841"/>
                </a:lnTo>
                <a:lnTo>
                  <a:pt x="684" y="1460"/>
                </a:lnTo>
                <a:lnTo>
                  <a:pt x="693" y="1417"/>
                </a:lnTo>
                <a:lnTo>
                  <a:pt x="684" y="1359"/>
                </a:lnTo>
                <a:lnTo>
                  <a:pt x="669" y="1114"/>
                </a:lnTo>
                <a:lnTo>
                  <a:pt x="695" y="1071"/>
                </a:lnTo>
                <a:lnTo>
                  <a:pt x="619" y="767"/>
                </a:lnTo>
                <a:lnTo>
                  <a:pt x="619" y="663"/>
                </a:lnTo>
                <a:lnTo>
                  <a:pt x="644" y="478"/>
                </a:lnTo>
                <a:lnTo>
                  <a:pt x="729" y="451"/>
                </a:lnTo>
                <a:lnTo>
                  <a:pt x="805" y="408"/>
                </a:lnTo>
                <a:lnTo>
                  <a:pt x="824" y="379"/>
                </a:lnTo>
                <a:lnTo>
                  <a:pt x="902" y="237"/>
                </a:lnTo>
                <a:lnTo>
                  <a:pt x="881" y="195"/>
                </a:lnTo>
                <a:lnTo>
                  <a:pt x="893" y="191"/>
                </a:lnTo>
                <a:lnTo>
                  <a:pt x="907" y="183"/>
                </a:lnTo>
                <a:lnTo>
                  <a:pt x="922" y="162"/>
                </a:lnTo>
                <a:lnTo>
                  <a:pt x="932" y="141"/>
                </a:lnTo>
                <a:lnTo>
                  <a:pt x="931" y="127"/>
                </a:lnTo>
                <a:lnTo>
                  <a:pt x="940" y="102"/>
                </a:lnTo>
                <a:lnTo>
                  <a:pt x="934" y="93"/>
                </a:lnTo>
                <a:lnTo>
                  <a:pt x="938" y="73"/>
                </a:lnTo>
                <a:lnTo>
                  <a:pt x="932" y="60"/>
                </a:lnTo>
                <a:lnTo>
                  <a:pt x="949" y="22"/>
                </a:lnTo>
                <a:lnTo>
                  <a:pt x="960" y="3"/>
                </a:lnTo>
                <a:lnTo>
                  <a:pt x="953" y="0"/>
                </a:lnTo>
                <a:lnTo>
                  <a:pt x="943" y="10"/>
                </a:lnTo>
                <a:lnTo>
                  <a:pt x="932" y="28"/>
                </a:lnTo>
                <a:lnTo>
                  <a:pt x="914" y="54"/>
                </a:lnTo>
                <a:lnTo>
                  <a:pt x="892" y="91"/>
                </a:lnTo>
                <a:lnTo>
                  <a:pt x="871" y="96"/>
                </a:lnTo>
                <a:lnTo>
                  <a:pt x="868" y="78"/>
                </a:lnTo>
                <a:lnTo>
                  <a:pt x="867" y="61"/>
                </a:lnTo>
                <a:lnTo>
                  <a:pt x="863" y="47"/>
                </a:lnTo>
                <a:lnTo>
                  <a:pt x="852" y="42"/>
                </a:lnTo>
                <a:lnTo>
                  <a:pt x="856" y="65"/>
                </a:lnTo>
                <a:lnTo>
                  <a:pt x="835" y="104"/>
                </a:lnTo>
                <a:lnTo>
                  <a:pt x="828" y="172"/>
                </a:lnTo>
                <a:lnTo>
                  <a:pt x="821" y="163"/>
                </a:lnTo>
                <a:lnTo>
                  <a:pt x="774" y="271"/>
                </a:lnTo>
                <a:lnTo>
                  <a:pt x="751" y="298"/>
                </a:lnTo>
                <a:lnTo>
                  <a:pt x="754" y="307"/>
                </a:lnTo>
                <a:lnTo>
                  <a:pt x="741" y="300"/>
                </a:lnTo>
                <a:lnTo>
                  <a:pt x="713" y="314"/>
                </a:lnTo>
                <a:lnTo>
                  <a:pt x="608" y="323"/>
                </a:lnTo>
                <a:lnTo>
                  <a:pt x="515" y="314"/>
                </a:lnTo>
                <a:lnTo>
                  <a:pt x="502" y="324"/>
                </a:lnTo>
                <a:lnTo>
                  <a:pt x="477" y="305"/>
                </a:lnTo>
                <a:lnTo>
                  <a:pt x="506" y="226"/>
                </a:lnTo>
                <a:lnTo>
                  <a:pt x="500" y="195"/>
                </a:lnTo>
                <a:lnTo>
                  <a:pt x="509" y="172"/>
                </a:lnTo>
                <a:lnTo>
                  <a:pt x="509" y="138"/>
                </a:lnTo>
                <a:lnTo>
                  <a:pt x="529" y="126"/>
                </a:lnTo>
                <a:lnTo>
                  <a:pt x="518" y="125"/>
                </a:lnTo>
                <a:lnTo>
                  <a:pt x="528" y="116"/>
                </a:lnTo>
                <a:lnTo>
                  <a:pt x="493" y="102"/>
                </a:lnTo>
                <a:lnTo>
                  <a:pt x="464" y="76"/>
                </a:lnTo>
                <a:lnTo>
                  <a:pt x="434" y="69"/>
                </a:lnTo>
                <a:lnTo>
                  <a:pt x="398" y="53"/>
                </a:lnTo>
                <a:lnTo>
                  <a:pt x="366" y="6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068" name="Line 13"/>
          <p:cNvSpPr>
            <a:spLocks noChangeShapeType="1"/>
          </p:cNvSpPr>
          <p:nvPr/>
        </p:nvSpPr>
        <p:spPr bwMode="auto">
          <a:xfrm flipH="1">
            <a:off x="3502025" y="1438527"/>
            <a:ext cx="2089150" cy="719137"/>
          </a:xfrm>
          <a:prstGeom prst="line">
            <a:avLst/>
          </a:prstGeom>
          <a:noFill/>
          <a:ln w="38100">
            <a:solidFill>
              <a:srgbClr val="CC33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069" name="Text Box 14"/>
          <p:cNvSpPr txBox="1">
            <a:spLocks noChangeArrowheads="1"/>
          </p:cNvSpPr>
          <p:nvPr/>
        </p:nvSpPr>
        <p:spPr bwMode="auto">
          <a:xfrm>
            <a:off x="2135188" y="933701"/>
            <a:ext cx="1897062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1656F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1656F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1656F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600">
                <a:solidFill>
                  <a:schemeClr val="tx1"/>
                </a:solidFill>
              </a:rPr>
              <a:t>He reads the visuals, and « forgets » the trainees. </a:t>
            </a:r>
          </a:p>
        </p:txBody>
      </p:sp>
      <p:sp>
        <p:nvSpPr>
          <p:cNvPr id="45070" name="Text Box 15"/>
          <p:cNvSpPr txBox="1">
            <a:spLocks noChangeArrowheads="1"/>
          </p:cNvSpPr>
          <p:nvPr/>
        </p:nvSpPr>
        <p:spPr bwMode="auto">
          <a:xfrm>
            <a:off x="2422526" y="3238752"/>
            <a:ext cx="766763" cy="338137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1656F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1656F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1656F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1600">
                <a:solidFill>
                  <a:schemeClr val="bg1"/>
                </a:solidFill>
              </a:rPr>
              <a:t>Trainer</a:t>
            </a:r>
          </a:p>
        </p:txBody>
      </p:sp>
      <p:sp>
        <p:nvSpPr>
          <p:cNvPr id="45071" name="Line 16"/>
          <p:cNvSpPr>
            <a:spLocks noChangeShapeType="1"/>
          </p:cNvSpPr>
          <p:nvPr/>
        </p:nvSpPr>
        <p:spPr bwMode="auto">
          <a:xfrm flipH="1">
            <a:off x="5014913" y="4069013"/>
            <a:ext cx="1871662" cy="647700"/>
          </a:xfrm>
          <a:prstGeom prst="line">
            <a:avLst/>
          </a:prstGeom>
          <a:noFill/>
          <a:ln w="38100">
            <a:solidFill>
              <a:srgbClr val="CC33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07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fr-FR"/>
              <a:t>The trainer and his visuals</a:t>
            </a:r>
          </a:p>
        </p:txBody>
      </p:sp>
      <p:sp>
        <p:nvSpPr>
          <p:cNvPr id="45073" name="ZoneTexte 3"/>
          <p:cNvSpPr txBox="1">
            <a:spLocks noChangeArrowheads="1"/>
          </p:cNvSpPr>
          <p:nvPr/>
        </p:nvSpPr>
        <p:spPr bwMode="auto">
          <a:xfrm>
            <a:off x="2493963" y="6473826"/>
            <a:ext cx="1384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1656F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1656F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1656F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 b="1" i="1">
                <a:solidFill>
                  <a:schemeClr val="tx1"/>
                </a:solidFill>
              </a:rPr>
              <a:t>Source : Eyrolles</a:t>
            </a:r>
          </a:p>
        </p:txBody>
      </p:sp>
    </p:spTree>
    <p:extLst>
      <p:ext uri="{BB962C8B-B14F-4D97-AF65-F5344CB8AC3E}">
        <p14:creationId xmlns:p14="http://schemas.microsoft.com/office/powerpoint/2010/main" val="2391275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/>
        <p:txBody>
          <a:bodyPr vert="horz" lIns="91424" tIns="45712" rIns="91424" bIns="45712" rtlCol="0" anchor="t">
            <a:normAutofit/>
          </a:bodyPr>
          <a:lstStyle/>
          <a:p>
            <a:pPr defTabSz="913916">
              <a:defRPr/>
            </a:pPr>
            <a:r>
              <a:rPr lang="en-US" sz="3600" dirty="0">
                <a:latin typeface="+mn-lt"/>
              </a:rPr>
              <a:t>Reminders about slides</a:t>
            </a:r>
          </a:p>
        </p:txBody>
      </p:sp>
      <p:sp>
        <p:nvSpPr>
          <p:cNvPr id="5123" name="Espace réservé du contenu 4"/>
          <p:cNvSpPr>
            <a:spLocks noGrp="1"/>
          </p:cNvSpPr>
          <p:nvPr>
            <p:ph idx="1"/>
          </p:nvPr>
        </p:nvSpPr>
        <p:spPr/>
        <p:txBody>
          <a:bodyPr vert="horz" lIns="91424" tIns="45712" rIns="91424" bIns="45712" rtlCol="0">
            <a:normAutofit/>
          </a:bodyPr>
          <a:lstStyle/>
          <a:p>
            <a:pPr marL="342718" indent="-342718" defTabSz="913916">
              <a:buFont typeface="Arial" charset="0"/>
              <a:buChar char="•"/>
              <a:defRPr/>
            </a:pPr>
            <a:r>
              <a:rPr lang="en-US" sz="3200" dirty="0"/>
              <a:t>One theme by slide</a:t>
            </a:r>
          </a:p>
          <a:p>
            <a:pPr marL="342718" indent="-342718" defTabSz="913916">
              <a:buFont typeface="Arial" charset="0"/>
              <a:buChar char="•"/>
              <a:defRPr/>
            </a:pPr>
            <a:r>
              <a:rPr lang="en-US" sz="3200" dirty="0"/>
              <a:t>20 to 25 words by slide</a:t>
            </a:r>
          </a:p>
          <a:p>
            <a:pPr marL="342718" indent="-342718" defTabSz="913916">
              <a:buFont typeface="Arial" charset="0"/>
              <a:buChar char="•"/>
              <a:defRPr/>
            </a:pPr>
            <a:r>
              <a:rPr lang="en-US" sz="3200" dirty="0"/>
              <a:t>Images, drawings, colors !</a:t>
            </a:r>
          </a:p>
          <a:p>
            <a:pPr marL="342718" indent="-342718" defTabSz="913916">
              <a:buFont typeface="Arial" charset="0"/>
              <a:buChar char="•"/>
              <a:defRPr/>
            </a:pPr>
            <a:r>
              <a:rPr lang="en-US" sz="3200" dirty="0"/>
              <a:t>Test your slides :</a:t>
            </a:r>
          </a:p>
          <a:p>
            <a:pPr marL="742768" lvl="1" indent="-342718" defTabSz="913916">
              <a:buFont typeface="Arial" charset="0"/>
              <a:buChar char="–"/>
              <a:defRPr/>
            </a:pPr>
            <a:r>
              <a:rPr lang="en-US" sz="2000" dirty="0"/>
              <a:t>Can you read them at a 4 to 5m distance</a:t>
            </a:r>
          </a:p>
          <a:p>
            <a:pPr marL="742768" lvl="1" indent="-342718" defTabSz="913916">
              <a:buFont typeface="Arial" charset="0"/>
              <a:buChar char="–"/>
              <a:defRPr/>
            </a:pPr>
            <a:r>
              <a:rPr lang="en-US" sz="2000" dirty="0"/>
              <a:t>How long does-it take to read the content.</a:t>
            </a:r>
          </a:p>
          <a:p>
            <a:pPr marL="742768" lvl="1" indent="-342718" defTabSz="913916">
              <a:buFont typeface="Arial" charset="0"/>
              <a:buChar char="–"/>
              <a:defRPr/>
            </a:pPr>
            <a:r>
              <a:rPr lang="en-US" sz="2000" dirty="0"/>
              <a:t>How many slides do you have ?</a:t>
            </a:r>
          </a:p>
          <a:p>
            <a:pPr marL="1142818" lvl="2" indent="-342718" defTabSz="913916">
              <a:buFont typeface="Arial" charset="0"/>
              <a:buChar char="•"/>
              <a:defRPr/>
            </a:pPr>
            <a:r>
              <a:rPr lang="en-US" sz="1600" dirty="0"/>
              <a:t>Some sequences can have more slides than others</a:t>
            </a:r>
          </a:p>
          <a:p>
            <a:pPr marL="1142818" lvl="2" indent="-342718" defTabSz="913916">
              <a:buFont typeface="Arial" charset="0"/>
              <a:buChar char="•"/>
              <a:defRPr/>
            </a:pPr>
            <a:r>
              <a:rPr lang="en-US" sz="1600" dirty="0"/>
              <a:t>A training session is not a conference, or a presentation of results.</a:t>
            </a:r>
          </a:p>
          <a:p>
            <a:pPr marL="742768" lvl="1" indent="-342718" defTabSz="913916">
              <a:buFont typeface="Arial" charset="0"/>
              <a:buChar char="–"/>
              <a:defRPr/>
            </a:pPr>
            <a:r>
              <a:rPr lang="en-US" sz="2000" dirty="0"/>
              <a:t>Are there images and illustrations ?</a:t>
            </a:r>
          </a:p>
          <a:p>
            <a:pPr marL="342718" indent="-342718" defTabSz="913916">
              <a:buFont typeface="Arial" charset="0"/>
              <a:buChar char="•"/>
              <a:defRPr/>
            </a:pPr>
            <a:endParaRPr lang="en-US" sz="3200" dirty="0"/>
          </a:p>
          <a:p>
            <a:pPr marL="742557" lvl="1" indent="-285600" defTabSz="913916">
              <a:buFont typeface="Arial" charset="0"/>
              <a:buChar char="–"/>
              <a:defRPr/>
            </a:pP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430252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5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fr-FR" sz="3600"/>
              <a:t>Objectif and organisation</a:t>
            </a:r>
          </a:p>
        </p:txBody>
      </p:sp>
      <p:sp>
        <p:nvSpPr>
          <p:cNvPr id="3686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3200" b="1" dirty="0"/>
              <a:t>Objectives</a:t>
            </a:r>
            <a:endParaRPr lang="en-US" b="1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The principles of using teaching aids (slides, paper board etc. ...)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The trainer's role in a situation where he/she has to deliver information</a:t>
            </a:r>
          </a:p>
          <a:p>
            <a:pPr marL="0" indent="0">
              <a:buNone/>
              <a:defRPr/>
            </a:pPr>
            <a:r>
              <a:rPr lang="en-US" sz="3200" b="1" dirty="0" err="1"/>
              <a:t>Organisation</a:t>
            </a:r>
            <a:endParaRPr lang="en-US" b="1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Exercise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Debriefing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Additional inputs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271184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/>
        <p:txBody>
          <a:bodyPr vert="horz" lIns="91424" tIns="45712" rIns="91424" bIns="45712" rtlCol="0" anchor="t">
            <a:normAutofit/>
          </a:bodyPr>
          <a:lstStyle/>
          <a:p>
            <a:pPr defTabSz="913916">
              <a:defRPr/>
            </a:pPr>
            <a:r>
              <a:rPr lang="en-US" sz="3600" dirty="0">
                <a:latin typeface="+mn-lt"/>
              </a:rPr>
              <a:t>Exercise</a:t>
            </a:r>
          </a:p>
        </p:txBody>
      </p:sp>
      <p:sp>
        <p:nvSpPr>
          <p:cNvPr id="37891" name="Espace réservé du contenu 4"/>
          <p:cNvSpPr>
            <a:spLocks noGrp="1"/>
          </p:cNvSpPr>
          <p:nvPr>
            <p:ph idx="1"/>
          </p:nvPr>
        </p:nvSpPr>
        <p:spPr/>
        <p:txBody>
          <a:bodyPr vert="horz" lIns="91424" tIns="45712" rIns="91424" bIns="45712" rtlCol="0">
            <a:normAutofit/>
          </a:bodyPr>
          <a:lstStyle/>
          <a:p>
            <a:pPr marL="341313" indent="-341313" defTabSz="912813"/>
            <a:r>
              <a:rPr lang="en-US" altLang="fr-FR" sz="2000" u="sng" dirty="0"/>
              <a:t>Objective: </a:t>
            </a:r>
            <a:r>
              <a:rPr lang="en-US" altLang="fr-FR" sz="2000" dirty="0"/>
              <a:t>To control the use of media, while integrating education and entertainment aspects of the group.</a:t>
            </a:r>
          </a:p>
          <a:p>
            <a:pPr marL="341313" indent="-341313" defTabSz="912813"/>
            <a:r>
              <a:rPr lang="en-US" altLang="fr-FR" sz="2000" u="sng" dirty="0"/>
              <a:t>Organization:</a:t>
            </a:r>
            <a:r>
              <a:rPr lang="en-US" altLang="fr-FR" sz="2000" dirty="0"/>
              <a:t> 2 trainers make ​​the presentation, others can ask questions.</a:t>
            </a:r>
          </a:p>
          <a:p>
            <a:pPr marL="341313" indent="-341313" defTabSz="912813"/>
            <a:r>
              <a:rPr lang="en-US" altLang="fr-FR" sz="2000" u="sng" dirty="0"/>
              <a:t>Instructions: </a:t>
            </a:r>
            <a:r>
              <a:rPr lang="en-US" altLang="fr-FR" sz="2000" dirty="0"/>
              <a:t>present  the slides of sequence on </a:t>
            </a:r>
          </a:p>
          <a:p>
            <a:pPr marL="798513" lvl="1" indent="-341313" defTabSz="912813"/>
            <a:r>
              <a:rPr lang="en-US" altLang="fr-FR" sz="1600" dirty="0"/>
              <a:t>energy/climate challenges</a:t>
            </a:r>
          </a:p>
          <a:p>
            <a:pPr marL="798513" lvl="1" indent="-341313" defTabSz="912813"/>
            <a:r>
              <a:rPr lang="en-US" altLang="fr-FR" sz="1600" dirty="0"/>
              <a:t>Methodology principles</a:t>
            </a:r>
          </a:p>
          <a:p>
            <a:pPr marL="341313" indent="-341313" defTabSz="912813"/>
            <a:endParaRPr lang="en-US" altLang="fr-FR" sz="2000" dirty="0"/>
          </a:p>
          <a:p>
            <a:pPr marL="341313" indent="-341313" defTabSz="912813"/>
            <a:r>
              <a:rPr lang="en-US" altLang="fr-FR" sz="2000" u="sng" dirty="0"/>
              <a:t>Timing</a:t>
            </a:r>
            <a:r>
              <a:rPr lang="en-US" altLang="fr-FR" sz="2000" dirty="0"/>
              <a:t> :</a:t>
            </a:r>
          </a:p>
          <a:p>
            <a:pPr marL="741363" lvl="1" indent="-284163" defTabSz="912813"/>
            <a:r>
              <a:rPr lang="en-US" altLang="fr-FR" sz="1800" dirty="0"/>
              <a:t>Preparation : 10 </a:t>
            </a:r>
            <a:r>
              <a:rPr lang="en-US" altLang="fr-FR" sz="1800" dirty="0" err="1"/>
              <a:t>mn</a:t>
            </a:r>
            <a:endParaRPr lang="en-US" altLang="fr-FR" sz="1800" dirty="0"/>
          </a:p>
          <a:p>
            <a:pPr marL="741363" lvl="1" indent="-284163" defTabSz="912813"/>
            <a:r>
              <a:rPr lang="en-US" altLang="fr-FR" sz="1800" dirty="0"/>
              <a:t>Presentation : 10-15 </a:t>
            </a:r>
            <a:r>
              <a:rPr lang="en-US" altLang="fr-FR" sz="1800" dirty="0" err="1"/>
              <a:t>mn</a:t>
            </a:r>
            <a:endParaRPr lang="en-US" altLang="fr-FR" sz="1800" dirty="0"/>
          </a:p>
          <a:p>
            <a:pPr marL="741363" lvl="1" indent="-284163" defTabSz="912813"/>
            <a:r>
              <a:rPr lang="en-US" altLang="fr-FR" sz="1800" dirty="0"/>
              <a:t>Debriefing : 10 </a:t>
            </a:r>
            <a:r>
              <a:rPr lang="en-US" altLang="fr-FR" sz="1800" dirty="0" err="1"/>
              <a:t>mn</a:t>
            </a:r>
            <a:endParaRPr lang="en-US" altLang="fr-FR" sz="1800" dirty="0"/>
          </a:p>
          <a:p>
            <a:pPr marL="741363" lvl="1" indent="-284163" defTabSz="912813"/>
            <a:endParaRPr lang="en-US" altLang="fr-F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294339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/>
        <p:txBody>
          <a:bodyPr vert="horz" lIns="91424" tIns="45712" rIns="91424" bIns="45712" rtlCol="0" anchor="t">
            <a:normAutofit fontScale="90000"/>
          </a:bodyPr>
          <a:lstStyle/>
          <a:p>
            <a:pPr defTabSz="913916">
              <a:defRPr/>
            </a:pPr>
            <a:r>
              <a:rPr lang="en-US" sz="3600" dirty="0">
                <a:latin typeface="+mn-lt"/>
              </a:rPr>
              <a:t>Reminders about materials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Note cards</a:t>
            </a:r>
          </a:p>
        </p:txBody>
      </p:sp>
      <p:sp>
        <p:nvSpPr>
          <p:cNvPr id="38915" name="Espace réservé du contenu 4"/>
          <p:cNvSpPr>
            <a:spLocks noGrp="1"/>
          </p:cNvSpPr>
          <p:nvPr>
            <p:ph idx="1"/>
          </p:nvPr>
        </p:nvSpPr>
        <p:spPr/>
        <p:txBody>
          <a:bodyPr vert="horz" lIns="91424" tIns="45712" rIns="91424" bIns="45712" rtlCol="0">
            <a:normAutofit/>
          </a:bodyPr>
          <a:lstStyle/>
          <a:p>
            <a:pPr marL="341313" indent="-341313" defTabSz="912813"/>
            <a:r>
              <a:rPr lang="en-US" altLang="fr-FR" sz="2400"/>
              <a:t>Use note cards for the main ideas to develop</a:t>
            </a:r>
          </a:p>
          <a:p>
            <a:pPr marL="341313" indent="-341313" defTabSz="912813"/>
            <a:r>
              <a:rPr lang="en-US" altLang="fr-FR" sz="2400"/>
              <a:t>Write BIG and only the front of the cards so that they are legible at a glance</a:t>
            </a:r>
          </a:p>
          <a:p>
            <a:pPr marL="341313" indent="-341313" defTabSz="912813"/>
            <a:r>
              <a:rPr lang="en-US" altLang="fr-FR" sz="2400"/>
              <a:t>Have a card for each part</a:t>
            </a:r>
          </a:p>
          <a:p>
            <a:pPr marL="341313" indent="-341313" defTabSz="912813"/>
            <a:r>
              <a:rPr lang="en-US" altLang="fr-FR" sz="2400"/>
              <a:t>Number the top right color for you to navigate easily</a:t>
            </a:r>
          </a:p>
          <a:p>
            <a:pPr marL="341313" indent="-341313" defTabSz="912813"/>
            <a:r>
              <a:rPr lang="en-US" altLang="fr-FR" sz="2400"/>
              <a:t>Do not staple the sheets together</a:t>
            </a:r>
          </a:p>
          <a:p>
            <a:pPr marL="341313" indent="-341313" defTabSz="912813"/>
            <a:r>
              <a:rPr lang="en-US" altLang="fr-FR" sz="2400"/>
              <a:t>Have them "just in case" but do not read during your training.</a:t>
            </a:r>
          </a:p>
          <a:p>
            <a:pPr marL="341313" indent="-341313" defTabSz="912813"/>
            <a:r>
              <a:rPr lang="en-US" altLang="fr-FR" sz="2400"/>
              <a:t>Think of the "presenter" Powerpoint option!</a:t>
            </a:r>
          </a:p>
          <a:p>
            <a:pPr marL="741363" lvl="1" indent="-284163" defTabSz="912813"/>
            <a:endParaRPr lang="en-US" altLang="fr-FR" sz="2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631469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6746" y="3712857"/>
            <a:ext cx="7345362" cy="1150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98" name="Titre 3"/>
          <p:cNvSpPr>
            <a:spLocks noGrp="1"/>
          </p:cNvSpPr>
          <p:nvPr>
            <p:ph type="title"/>
          </p:nvPr>
        </p:nvSpPr>
        <p:spPr/>
        <p:txBody>
          <a:bodyPr vert="horz" lIns="91424" tIns="45712" rIns="91424" bIns="45712" rtlCol="0" anchor="t">
            <a:normAutofit fontScale="90000"/>
          </a:bodyPr>
          <a:lstStyle/>
          <a:p>
            <a:pPr defTabSz="913916">
              <a:defRPr/>
            </a:pPr>
            <a:r>
              <a:rPr lang="en-US" sz="3600" dirty="0">
                <a:latin typeface="+mn-lt"/>
              </a:rPr>
              <a:t>Reminders about materials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Paper board</a:t>
            </a:r>
          </a:p>
        </p:txBody>
      </p:sp>
      <p:sp>
        <p:nvSpPr>
          <p:cNvPr id="39940" name="Espace réservé du contenu 4"/>
          <p:cNvSpPr>
            <a:spLocks noGrp="1"/>
          </p:cNvSpPr>
          <p:nvPr>
            <p:ph idx="1"/>
          </p:nvPr>
        </p:nvSpPr>
        <p:spPr>
          <a:xfrm>
            <a:off x="838200" y="1207008"/>
            <a:ext cx="10515600" cy="3551805"/>
          </a:xfrm>
        </p:spPr>
        <p:txBody>
          <a:bodyPr vert="horz" lIns="91424" tIns="45712" rIns="91424" bIns="45712" rtlCol="0">
            <a:normAutofit/>
          </a:bodyPr>
          <a:lstStyle/>
          <a:p>
            <a:pPr marL="341313" indent="-341313" defTabSz="912813"/>
            <a:r>
              <a:rPr lang="en-US" altLang="fr-FR" sz="2400" dirty="0"/>
              <a:t>Position yourself  on the side of the board</a:t>
            </a:r>
          </a:p>
          <a:p>
            <a:pPr marL="341313" indent="-341313" defTabSz="912813"/>
            <a:r>
              <a:rPr lang="en-US" altLang="fr-FR" sz="2400" dirty="0"/>
              <a:t>Look at the audience as much as possible when you use it.</a:t>
            </a:r>
          </a:p>
          <a:p>
            <a:pPr marL="341313" indent="-341313" defTabSz="912813"/>
            <a:r>
              <a:rPr lang="en-US" altLang="fr-FR" sz="2400" dirty="0"/>
              <a:t>Write LARGE and horizontal!</a:t>
            </a:r>
          </a:p>
          <a:p>
            <a:pPr marL="341313" indent="-341313" defTabSz="912813"/>
            <a:r>
              <a:rPr lang="en-US" altLang="fr-FR" sz="2400" dirty="0"/>
              <a:t>Feel free to use different colors for clarity.</a:t>
            </a:r>
          </a:p>
          <a:p>
            <a:pPr marL="341313" indent="-341313" defTabSz="912813"/>
            <a:r>
              <a:rPr lang="en-US" altLang="fr-FR" sz="2400" dirty="0"/>
              <a:t>Do not write a few key words, the remainder being brought to the oral.</a:t>
            </a:r>
          </a:p>
          <a:p>
            <a:pPr marL="341313" indent="-341313" defTabSz="912813"/>
            <a:endParaRPr lang="en-US" altLang="fr-FR" sz="2400" dirty="0"/>
          </a:p>
          <a:p>
            <a:pPr marL="341313" indent="-341313" algn="ctr" defTabSz="912813">
              <a:spcBef>
                <a:spcPct val="0"/>
              </a:spcBef>
            </a:pPr>
            <a:r>
              <a:rPr lang="en-US" altLang="fr-FR" sz="2000" b="1" dirty="0"/>
              <a:t>Flipchart usefully complements the projector</a:t>
            </a:r>
          </a:p>
          <a:p>
            <a:pPr marL="341313" indent="-341313" algn="ctr" defTabSz="912813">
              <a:spcBef>
                <a:spcPct val="0"/>
              </a:spcBef>
            </a:pPr>
            <a:r>
              <a:rPr lang="en-US" altLang="fr-FR" sz="2000" b="1" dirty="0"/>
              <a:t>It gives more spontaneity and interactivity with the group</a:t>
            </a:r>
          </a:p>
          <a:p>
            <a:pPr marL="341313" indent="-341313" algn="ctr" defTabSz="912813">
              <a:spcBef>
                <a:spcPct val="0"/>
              </a:spcBef>
            </a:pPr>
            <a:r>
              <a:rPr lang="en-US" altLang="fr-FR" sz="2000" b="1" dirty="0"/>
              <a:t>It can act as a mirror and memorize exchanges</a:t>
            </a:r>
          </a:p>
          <a:p>
            <a:pPr marL="741363" lvl="1" indent="-284163" defTabSz="912813"/>
            <a:endParaRPr lang="en-US" altLang="fr-FR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076746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/>
        <p:txBody>
          <a:bodyPr vert="horz" lIns="91424" tIns="45712" rIns="91424" bIns="45712" rtlCol="0" anchor="t">
            <a:normAutofit fontScale="90000"/>
          </a:bodyPr>
          <a:lstStyle/>
          <a:p>
            <a:pPr defTabSz="913916">
              <a:defRPr/>
            </a:pPr>
            <a:r>
              <a:rPr lang="en-US" sz="3600">
                <a:latin typeface="+mn-lt"/>
              </a:rPr>
              <a:t>Reminders about materials</a:t>
            </a:r>
            <a:br>
              <a:rPr lang="en-US" sz="3600">
                <a:latin typeface="+mn-lt"/>
              </a:rPr>
            </a:br>
            <a:r>
              <a:rPr lang="en-US" sz="3600">
                <a:latin typeface="+mn-lt"/>
              </a:rPr>
              <a:t>Videoprojector</a:t>
            </a:r>
          </a:p>
        </p:txBody>
      </p:sp>
      <p:sp>
        <p:nvSpPr>
          <p:cNvPr id="40962" name="Espace réservé du contenu 4"/>
          <p:cNvSpPr>
            <a:spLocks noGrp="1"/>
          </p:cNvSpPr>
          <p:nvPr>
            <p:ph idx="1"/>
          </p:nvPr>
        </p:nvSpPr>
        <p:spPr/>
        <p:txBody>
          <a:bodyPr vert="horz" lIns="91424" tIns="45712" rIns="91424" bIns="45712" rtlCol="0">
            <a:normAutofit/>
          </a:bodyPr>
          <a:lstStyle/>
          <a:p>
            <a:pPr marL="341313" indent="-341313" defTabSz="912813"/>
            <a:r>
              <a:rPr lang="en-US" altLang="fr-FR" sz="2400" dirty="0"/>
              <a:t>Leave your slide 2 to 3 seconds</a:t>
            </a:r>
          </a:p>
          <a:p>
            <a:pPr marL="341313" indent="-341313" defTabSz="912813"/>
            <a:r>
              <a:rPr lang="en-US" altLang="fr-FR" sz="2400" dirty="0"/>
              <a:t>Give details about what’s on the screen when presenting diagrams and graphics</a:t>
            </a:r>
          </a:p>
          <a:p>
            <a:pPr marL="341313" indent="-341313" defTabSz="912813"/>
            <a:r>
              <a:rPr lang="en-US" altLang="fr-FR" sz="2400" dirty="0"/>
              <a:t>Comment the content of the slide with examples</a:t>
            </a:r>
          </a:p>
          <a:p>
            <a:pPr marL="341313" indent="-341313" defTabSz="912813"/>
            <a:r>
              <a:rPr lang="en-US" altLang="fr-FR" sz="2400" dirty="0"/>
              <a:t>Restate the key points</a:t>
            </a:r>
          </a:p>
          <a:p>
            <a:pPr marL="341313" indent="-341313" defTabSz="912813"/>
            <a:r>
              <a:rPr lang="en-US" altLang="fr-FR" sz="2400" dirty="0"/>
              <a:t>Develop your own comments after hiding the projection</a:t>
            </a:r>
          </a:p>
          <a:p>
            <a:pPr marL="341313" indent="-341313" defTabSz="912813"/>
            <a:r>
              <a:rPr lang="en-US" altLang="fr-FR" sz="2400" dirty="0"/>
              <a:t>Do not overdo the slides (they are supposed to be only a support speech).</a:t>
            </a:r>
          </a:p>
          <a:p>
            <a:pPr marL="741363" lvl="1" indent="-284163" defTabSz="912813"/>
            <a:endParaRPr lang="en-US" altLang="fr-FR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490652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42"/>
          <p:cNvGrpSpPr>
            <a:grpSpLocks/>
          </p:cNvGrpSpPr>
          <p:nvPr/>
        </p:nvGrpSpPr>
        <p:grpSpPr bwMode="auto">
          <a:xfrm>
            <a:off x="1847850" y="908051"/>
            <a:ext cx="8497888" cy="5254625"/>
            <a:chOff x="204" y="890"/>
            <a:chExt cx="5353" cy="3310"/>
          </a:xfrm>
        </p:grpSpPr>
        <p:sp>
          <p:nvSpPr>
            <p:cNvPr id="41989" name="Text Box 31"/>
            <p:cNvSpPr txBox="1">
              <a:spLocks noChangeArrowheads="1"/>
            </p:cNvSpPr>
            <p:nvPr/>
          </p:nvSpPr>
          <p:spPr bwMode="auto">
            <a:xfrm>
              <a:off x="204" y="890"/>
              <a:ext cx="2812" cy="9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fr-FR" sz="1600">
                  <a:solidFill>
                    <a:schemeClr val="tx1"/>
                  </a:solidFill>
                </a:rPr>
                <a:t>This is a good example of a slide used by a trainer during a training session on crisis communication methods.  To illustrate the different phases and differences of intensity,  the trainer uses different colors and forms size.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fr-FR" sz="1600">
                  <a:solidFill>
                    <a:schemeClr val="tx1"/>
                  </a:solidFill>
                </a:rPr>
                <a:t>The slide gives a clear and global view.</a:t>
              </a:r>
            </a:p>
          </p:txBody>
        </p:sp>
        <p:cxnSp>
          <p:nvCxnSpPr>
            <p:cNvPr id="41990" name="AutoShape 32"/>
            <p:cNvCxnSpPr>
              <a:cxnSpLocks noChangeShapeType="1"/>
              <a:stCxn id="41989" idx="2"/>
              <a:endCxn id="41997" idx="0"/>
            </p:cNvCxnSpPr>
            <p:nvPr/>
          </p:nvCxnSpPr>
          <p:spPr bwMode="auto">
            <a:xfrm>
              <a:off x="1610" y="1879"/>
              <a:ext cx="0" cy="54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991" name="Text Box 33"/>
            <p:cNvSpPr txBox="1">
              <a:spLocks noChangeArrowheads="1"/>
            </p:cNvSpPr>
            <p:nvPr/>
          </p:nvSpPr>
          <p:spPr bwMode="auto">
            <a:xfrm>
              <a:off x="3181" y="3520"/>
              <a:ext cx="2347" cy="5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fr-FR" sz="1600">
                  <a:solidFill>
                    <a:schemeClr val="tx1"/>
                  </a:solidFill>
                </a:rPr>
                <a:t>The same slide without taking care of principles for creation and illustration. The results is a very linear view.</a:t>
              </a:r>
            </a:p>
          </p:txBody>
        </p:sp>
        <p:cxnSp>
          <p:nvCxnSpPr>
            <p:cNvPr id="41992" name="AutoShape 35"/>
            <p:cNvCxnSpPr>
              <a:cxnSpLocks noChangeShapeType="1"/>
              <a:stCxn id="41991" idx="0"/>
              <a:endCxn id="41995" idx="2"/>
            </p:cNvCxnSpPr>
            <p:nvPr/>
          </p:nvCxnSpPr>
          <p:spPr bwMode="auto">
            <a:xfrm flipH="1" flipV="1">
              <a:off x="4354" y="2690"/>
              <a:ext cx="0" cy="83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1993" name="Group 41"/>
            <p:cNvGrpSpPr>
              <a:grpSpLocks/>
            </p:cNvGrpSpPr>
            <p:nvPr/>
          </p:nvGrpSpPr>
          <p:grpSpPr bwMode="auto">
            <a:xfrm>
              <a:off x="408" y="2427"/>
              <a:ext cx="2404" cy="1773"/>
              <a:chOff x="295" y="2201"/>
              <a:chExt cx="2404" cy="1773"/>
            </a:xfrm>
          </p:grpSpPr>
          <p:pic>
            <p:nvPicPr>
              <p:cNvPr id="41997" name="Picture 3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" y="2201"/>
                <a:ext cx="2404" cy="177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1998" name="Rectangle 38"/>
              <p:cNvSpPr>
                <a:spLocks noChangeArrowheads="1"/>
              </p:cNvSpPr>
              <p:nvPr/>
            </p:nvSpPr>
            <p:spPr bwMode="auto">
              <a:xfrm>
                <a:off x="476" y="3838"/>
                <a:ext cx="1860" cy="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rgbClr val="51656F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rgbClr val="51656F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51656F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rgbClr val="51656F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rgbClr val="51656F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51656F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51656F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51656F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51656F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fr-FR"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1994" name="Group 40"/>
            <p:cNvGrpSpPr>
              <a:grpSpLocks/>
            </p:cNvGrpSpPr>
            <p:nvPr/>
          </p:nvGrpSpPr>
          <p:grpSpPr bwMode="auto">
            <a:xfrm>
              <a:off x="3152" y="890"/>
              <a:ext cx="2405" cy="1800"/>
              <a:chOff x="3152" y="2099"/>
              <a:chExt cx="2405" cy="1800"/>
            </a:xfrm>
          </p:grpSpPr>
          <p:pic>
            <p:nvPicPr>
              <p:cNvPr id="41995" name="Picture 3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2" y="2099"/>
                <a:ext cx="2405" cy="1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1996" name="Rectangle 39"/>
              <p:cNvSpPr>
                <a:spLocks noChangeArrowheads="1"/>
              </p:cNvSpPr>
              <p:nvPr/>
            </p:nvSpPr>
            <p:spPr bwMode="auto">
              <a:xfrm>
                <a:off x="3334" y="3793"/>
                <a:ext cx="1860" cy="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rgbClr val="51656F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rgbClr val="51656F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51656F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rgbClr val="51656F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rgbClr val="51656F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51656F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51656F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51656F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51656F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fr-FR" sz="18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1987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fr-FR"/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2492410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87"/>
          <p:cNvGrpSpPr>
            <a:grpSpLocks/>
          </p:cNvGrpSpPr>
          <p:nvPr/>
        </p:nvGrpSpPr>
        <p:grpSpPr bwMode="auto">
          <a:xfrm>
            <a:off x="2279650" y="981075"/>
            <a:ext cx="8064500" cy="5111750"/>
            <a:chOff x="204" y="981"/>
            <a:chExt cx="5080" cy="3220"/>
          </a:xfrm>
        </p:grpSpPr>
        <p:sp>
          <p:nvSpPr>
            <p:cNvPr id="43013" name="Rectangle 4"/>
            <p:cNvSpPr>
              <a:spLocks noChangeArrowheads="1"/>
            </p:cNvSpPr>
            <p:nvPr/>
          </p:nvSpPr>
          <p:spPr bwMode="auto">
            <a:xfrm>
              <a:off x="486" y="1105"/>
              <a:ext cx="2156" cy="1357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fr-FR" sz="1800">
                <a:solidFill>
                  <a:schemeClr val="tx1"/>
                </a:solidFill>
              </a:endParaRPr>
            </a:p>
          </p:txBody>
        </p:sp>
        <p:sp>
          <p:nvSpPr>
            <p:cNvPr id="43014" name="Text Box 5"/>
            <p:cNvSpPr txBox="1">
              <a:spLocks noChangeArrowheads="1"/>
            </p:cNvSpPr>
            <p:nvPr/>
          </p:nvSpPr>
          <p:spPr bwMode="auto">
            <a:xfrm>
              <a:off x="589" y="1199"/>
              <a:ext cx="550" cy="1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600">
                  <a:solidFill>
                    <a:schemeClr val="tx1"/>
                  </a:solidFill>
                </a:rPr>
                <a:t>André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600">
                  <a:solidFill>
                    <a:schemeClr val="tx1"/>
                  </a:solidFill>
                </a:rPr>
                <a:t>Charles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600">
                  <a:solidFill>
                    <a:schemeClr val="tx1"/>
                  </a:solidFill>
                </a:rPr>
                <a:t>David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600">
                  <a:solidFill>
                    <a:schemeClr val="tx1"/>
                  </a:solidFill>
                </a:rPr>
                <a:t>François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600">
                  <a:solidFill>
                    <a:schemeClr val="tx1"/>
                  </a:solidFill>
                </a:rPr>
                <a:t>Louis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600">
                  <a:solidFill>
                    <a:schemeClr val="tx1"/>
                  </a:solidFill>
                </a:rPr>
                <a:t>Michel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600">
                  <a:solidFill>
                    <a:schemeClr val="tx1"/>
                  </a:solidFill>
                </a:rPr>
                <a:t>Pierre</a:t>
              </a:r>
            </a:p>
          </p:txBody>
        </p:sp>
        <p:sp>
          <p:nvSpPr>
            <p:cNvPr id="43015" name="Text Box 6"/>
            <p:cNvSpPr txBox="1">
              <a:spLocks noChangeArrowheads="1"/>
            </p:cNvSpPr>
            <p:nvPr/>
          </p:nvSpPr>
          <p:spPr bwMode="auto">
            <a:xfrm>
              <a:off x="1410" y="1602"/>
              <a:ext cx="1091" cy="3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600">
                  <a:solidFill>
                    <a:schemeClr val="tx1"/>
                  </a:solidFill>
                </a:rPr>
                <a:t>Our hand-ball team</a:t>
              </a:r>
            </a:p>
          </p:txBody>
        </p:sp>
        <p:sp>
          <p:nvSpPr>
            <p:cNvPr id="43016" name="Rectangle 7"/>
            <p:cNvSpPr>
              <a:spLocks noChangeArrowheads="1"/>
            </p:cNvSpPr>
            <p:nvPr/>
          </p:nvSpPr>
          <p:spPr bwMode="auto">
            <a:xfrm>
              <a:off x="2436" y="1900"/>
              <a:ext cx="2156" cy="143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fr-FR" sz="1800">
                <a:solidFill>
                  <a:schemeClr val="tx1"/>
                </a:solidFill>
              </a:endParaRPr>
            </a:p>
          </p:txBody>
        </p:sp>
        <p:sp>
          <p:nvSpPr>
            <p:cNvPr id="43017" name="Text Box 8"/>
            <p:cNvSpPr txBox="1">
              <a:spLocks noChangeArrowheads="1"/>
            </p:cNvSpPr>
            <p:nvPr/>
          </p:nvSpPr>
          <p:spPr bwMode="auto">
            <a:xfrm>
              <a:off x="2569" y="1986"/>
              <a:ext cx="550" cy="1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600">
                  <a:solidFill>
                    <a:schemeClr val="tx1"/>
                  </a:solidFill>
                </a:rPr>
                <a:t>André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600">
                  <a:solidFill>
                    <a:schemeClr val="tx1"/>
                  </a:solidFill>
                </a:rPr>
                <a:t>Charles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600">
                  <a:solidFill>
                    <a:schemeClr val="tx1"/>
                  </a:solidFill>
                </a:rPr>
                <a:t>David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600">
                  <a:solidFill>
                    <a:schemeClr val="tx1"/>
                  </a:solidFill>
                </a:rPr>
                <a:t>François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>
                  <a:solidFill>
                    <a:srgbClr val="CC3300"/>
                  </a:solidFill>
                </a:rPr>
                <a:t>Louis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600">
                  <a:solidFill>
                    <a:schemeClr val="tx1"/>
                  </a:solidFill>
                </a:rPr>
                <a:t>Michel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600">
                  <a:solidFill>
                    <a:schemeClr val="tx1"/>
                  </a:solidFill>
                </a:rPr>
                <a:t>Pierre</a:t>
              </a:r>
            </a:p>
          </p:txBody>
        </p:sp>
        <p:sp>
          <p:nvSpPr>
            <p:cNvPr id="43018" name="Text Box 9"/>
            <p:cNvSpPr txBox="1">
              <a:spLocks noChangeArrowheads="1"/>
            </p:cNvSpPr>
            <p:nvPr/>
          </p:nvSpPr>
          <p:spPr bwMode="auto">
            <a:xfrm>
              <a:off x="3360" y="2361"/>
              <a:ext cx="1092" cy="3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600">
                  <a:solidFill>
                    <a:schemeClr val="tx1"/>
                  </a:solidFill>
                </a:rPr>
                <a:t>Our hand-ball team</a:t>
              </a:r>
            </a:p>
          </p:txBody>
        </p:sp>
        <p:sp>
          <p:nvSpPr>
            <p:cNvPr id="43019" name="Rectangle 10"/>
            <p:cNvSpPr>
              <a:spLocks noChangeArrowheads="1"/>
            </p:cNvSpPr>
            <p:nvPr/>
          </p:nvSpPr>
          <p:spPr bwMode="auto">
            <a:xfrm>
              <a:off x="435" y="2716"/>
              <a:ext cx="2156" cy="1485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fr-FR" sz="1800">
                <a:solidFill>
                  <a:schemeClr val="tx1"/>
                </a:solidFill>
              </a:endParaRPr>
            </a:p>
          </p:txBody>
        </p:sp>
        <p:sp>
          <p:nvSpPr>
            <p:cNvPr id="43020" name="Text Box 11"/>
            <p:cNvSpPr txBox="1">
              <a:spLocks noChangeArrowheads="1"/>
            </p:cNvSpPr>
            <p:nvPr/>
          </p:nvSpPr>
          <p:spPr bwMode="auto">
            <a:xfrm>
              <a:off x="1974" y="3550"/>
              <a:ext cx="431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600">
                  <a:solidFill>
                    <a:schemeClr val="tx1"/>
                  </a:solidFill>
                </a:rPr>
                <a:t>Pierre</a:t>
              </a:r>
            </a:p>
          </p:txBody>
        </p:sp>
        <p:sp>
          <p:nvSpPr>
            <p:cNvPr id="43021" name="Text Box 12"/>
            <p:cNvSpPr txBox="1">
              <a:spLocks noChangeArrowheads="1"/>
            </p:cNvSpPr>
            <p:nvPr/>
          </p:nvSpPr>
          <p:spPr bwMode="auto">
            <a:xfrm>
              <a:off x="912" y="2765"/>
              <a:ext cx="1209" cy="3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600">
                  <a:solidFill>
                    <a:schemeClr val="tx1"/>
                  </a:solidFill>
                </a:rPr>
                <a:t>Our hand-ball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600">
                  <a:solidFill>
                    <a:schemeClr val="tx1"/>
                  </a:solidFill>
                </a:rPr>
                <a:t>team</a:t>
              </a:r>
            </a:p>
          </p:txBody>
        </p:sp>
        <p:sp>
          <p:nvSpPr>
            <p:cNvPr id="43022" name="Text Box 13"/>
            <p:cNvSpPr txBox="1">
              <a:spLocks noChangeArrowheads="1"/>
            </p:cNvSpPr>
            <p:nvPr/>
          </p:nvSpPr>
          <p:spPr bwMode="auto">
            <a:xfrm>
              <a:off x="1925" y="3905"/>
              <a:ext cx="47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600">
                  <a:solidFill>
                    <a:schemeClr val="tx1"/>
                  </a:solidFill>
                </a:rPr>
                <a:t>Michel</a:t>
              </a:r>
            </a:p>
          </p:txBody>
        </p:sp>
        <p:sp>
          <p:nvSpPr>
            <p:cNvPr id="43023" name="Text Box 14"/>
            <p:cNvSpPr txBox="1">
              <a:spLocks noChangeArrowheads="1"/>
            </p:cNvSpPr>
            <p:nvPr/>
          </p:nvSpPr>
          <p:spPr bwMode="auto">
            <a:xfrm>
              <a:off x="435" y="3891"/>
              <a:ext cx="4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800">
                  <a:solidFill>
                    <a:srgbClr val="CC3300"/>
                  </a:solidFill>
                </a:rPr>
                <a:t>Louis</a:t>
              </a:r>
            </a:p>
          </p:txBody>
        </p:sp>
        <p:sp>
          <p:nvSpPr>
            <p:cNvPr id="43024" name="Text Box 15"/>
            <p:cNvSpPr txBox="1">
              <a:spLocks noChangeArrowheads="1"/>
            </p:cNvSpPr>
            <p:nvPr/>
          </p:nvSpPr>
          <p:spPr bwMode="auto">
            <a:xfrm>
              <a:off x="1153" y="3258"/>
              <a:ext cx="55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600">
                  <a:solidFill>
                    <a:schemeClr val="tx1"/>
                  </a:solidFill>
                </a:rPr>
                <a:t>François</a:t>
              </a:r>
            </a:p>
          </p:txBody>
        </p:sp>
        <p:sp>
          <p:nvSpPr>
            <p:cNvPr id="43025" name="Text Box 16"/>
            <p:cNvSpPr txBox="1">
              <a:spLocks noChangeArrowheads="1"/>
            </p:cNvSpPr>
            <p:nvPr/>
          </p:nvSpPr>
          <p:spPr bwMode="auto">
            <a:xfrm>
              <a:off x="1206" y="3550"/>
              <a:ext cx="411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600">
                  <a:solidFill>
                    <a:schemeClr val="tx1"/>
                  </a:solidFill>
                </a:rPr>
                <a:t>David</a:t>
              </a:r>
            </a:p>
          </p:txBody>
        </p:sp>
        <p:sp>
          <p:nvSpPr>
            <p:cNvPr id="43026" name="Text Box 17"/>
            <p:cNvSpPr txBox="1">
              <a:spLocks noChangeArrowheads="1"/>
            </p:cNvSpPr>
            <p:nvPr/>
          </p:nvSpPr>
          <p:spPr bwMode="auto">
            <a:xfrm>
              <a:off x="487" y="3550"/>
              <a:ext cx="435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600">
                  <a:solidFill>
                    <a:schemeClr val="tx1"/>
                  </a:solidFill>
                </a:rPr>
                <a:t>André</a:t>
              </a:r>
            </a:p>
          </p:txBody>
        </p:sp>
        <p:sp>
          <p:nvSpPr>
            <p:cNvPr id="43027" name="Text Box 18"/>
            <p:cNvSpPr txBox="1">
              <a:spLocks noChangeArrowheads="1"/>
            </p:cNvSpPr>
            <p:nvPr/>
          </p:nvSpPr>
          <p:spPr bwMode="auto">
            <a:xfrm>
              <a:off x="1170" y="3905"/>
              <a:ext cx="50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600">
                  <a:solidFill>
                    <a:schemeClr val="tx1"/>
                  </a:solidFill>
                </a:rPr>
                <a:t>Charles</a:t>
              </a:r>
            </a:p>
          </p:txBody>
        </p:sp>
        <p:sp>
          <p:nvSpPr>
            <p:cNvPr id="43028" name="Line 19"/>
            <p:cNvSpPr>
              <a:spLocks noChangeShapeType="1"/>
            </p:cNvSpPr>
            <p:nvPr/>
          </p:nvSpPr>
          <p:spPr bwMode="auto">
            <a:xfrm flipH="1">
              <a:off x="2180" y="1105"/>
              <a:ext cx="770" cy="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29" name="Line 20"/>
            <p:cNvSpPr>
              <a:spLocks noChangeShapeType="1"/>
            </p:cNvSpPr>
            <p:nvPr/>
          </p:nvSpPr>
          <p:spPr bwMode="auto">
            <a:xfrm flipH="1">
              <a:off x="3156" y="1651"/>
              <a:ext cx="359" cy="1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30" name="Line 21"/>
            <p:cNvSpPr>
              <a:spLocks noChangeShapeType="1"/>
            </p:cNvSpPr>
            <p:nvPr/>
          </p:nvSpPr>
          <p:spPr bwMode="auto">
            <a:xfrm flipH="1">
              <a:off x="2333" y="3560"/>
              <a:ext cx="1147" cy="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031" name="Text Box 22"/>
            <p:cNvSpPr txBox="1">
              <a:spLocks noChangeArrowheads="1"/>
            </p:cNvSpPr>
            <p:nvPr/>
          </p:nvSpPr>
          <p:spPr bwMode="auto">
            <a:xfrm>
              <a:off x="2908" y="3373"/>
              <a:ext cx="2376" cy="4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400">
                  <a:solidFill>
                    <a:schemeClr val="tx1"/>
                  </a:solidFill>
                </a:rPr>
                <a:t>Still without additional words, this organisation within the slide gives one more important information : each player’s position in the team. </a:t>
              </a:r>
            </a:p>
          </p:txBody>
        </p:sp>
        <p:sp>
          <p:nvSpPr>
            <p:cNvPr id="43032" name="Text Box 23"/>
            <p:cNvSpPr txBox="1">
              <a:spLocks noChangeArrowheads="1"/>
            </p:cNvSpPr>
            <p:nvPr/>
          </p:nvSpPr>
          <p:spPr bwMode="auto">
            <a:xfrm>
              <a:off x="3357" y="1510"/>
              <a:ext cx="1927" cy="6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400">
                  <a:solidFill>
                    <a:schemeClr val="tx1"/>
                  </a:solidFill>
                </a:rPr>
                <a:t>One modification about the color and/or the size of some caracters gives one additional information : le name of the captain. </a:t>
              </a:r>
            </a:p>
          </p:txBody>
        </p:sp>
        <p:sp>
          <p:nvSpPr>
            <p:cNvPr id="43033" name="Text Box 24"/>
            <p:cNvSpPr txBox="1">
              <a:spLocks noChangeArrowheads="1"/>
            </p:cNvSpPr>
            <p:nvPr/>
          </p:nvSpPr>
          <p:spPr bwMode="auto">
            <a:xfrm>
              <a:off x="2850" y="981"/>
              <a:ext cx="2185" cy="3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400">
                  <a:solidFill>
                    <a:schemeClr val="tx1"/>
                  </a:solidFill>
                </a:rPr>
                <a:t>Basic slide. Information presented are the liste of names only</a:t>
              </a:r>
            </a:p>
          </p:txBody>
        </p:sp>
        <p:sp>
          <p:nvSpPr>
            <p:cNvPr id="43034" name="Text Box 25"/>
            <p:cNvSpPr txBox="1">
              <a:spLocks noChangeArrowheads="1"/>
            </p:cNvSpPr>
            <p:nvPr/>
          </p:nvSpPr>
          <p:spPr bwMode="auto">
            <a:xfrm>
              <a:off x="204" y="1253"/>
              <a:ext cx="336" cy="371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>
                  <a:solidFill>
                    <a:srgbClr val="EAEAEA"/>
                  </a:solidFill>
                </a:rPr>
                <a:t>1</a:t>
              </a:r>
            </a:p>
          </p:txBody>
        </p:sp>
        <p:sp>
          <p:nvSpPr>
            <p:cNvPr id="43035" name="Text Box 26"/>
            <p:cNvSpPr txBox="1">
              <a:spLocks noChangeArrowheads="1"/>
            </p:cNvSpPr>
            <p:nvPr/>
          </p:nvSpPr>
          <p:spPr bwMode="auto">
            <a:xfrm>
              <a:off x="4377" y="2795"/>
              <a:ext cx="336" cy="371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>
                  <a:solidFill>
                    <a:srgbClr val="EAEAEA"/>
                  </a:solidFill>
                </a:rPr>
                <a:t>2</a:t>
              </a:r>
            </a:p>
          </p:txBody>
        </p:sp>
        <p:sp>
          <p:nvSpPr>
            <p:cNvPr id="43036" name="Text Box 27"/>
            <p:cNvSpPr txBox="1">
              <a:spLocks noChangeArrowheads="1"/>
            </p:cNvSpPr>
            <p:nvPr/>
          </p:nvSpPr>
          <p:spPr bwMode="auto">
            <a:xfrm>
              <a:off x="204" y="3067"/>
              <a:ext cx="336" cy="371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>
                  <a:solidFill>
                    <a:srgbClr val="EAEAEA"/>
                  </a:solidFill>
                </a:rPr>
                <a:t>3</a:t>
              </a:r>
            </a:p>
          </p:txBody>
        </p:sp>
      </p:grpSp>
      <p:sp>
        <p:nvSpPr>
          <p:cNvPr id="43011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fr-FR"/>
              <a:t>Organisation of a slide</a:t>
            </a:r>
          </a:p>
        </p:txBody>
      </p:sp>
      <p:sp>
        <p:nvSpPr>
          <p:cNvPr id="43012" name="ZoneTexte 3"/>
          <p:cNvSpPr txBox="1">
            <a:spLocks noChangeArrowheads="1"/>
          </p:cNvSpPr>
          <p:nvPr/>
        </p:nvSpPr>
        <p:spPr bwMode="auto">
          <a:xfrm>
            <a:off x="2493963" y="6473826"/>
            <a:ext cx="1384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1656F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1656F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1656F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 b="1" i="1">
                <a:solidFill>
                  <a:schemeClr val="tx1"/>
                </a:solidFill>
              </a:rPr>
              <a:t>Source : Eyrolles</a:t>
            </a:r>
          </a:p>
        </p:txBody>
      </p:sp>
    </p:spTree>
    <p:extLst>
      <p:ext uri="{BB962C8B-B14F-4D97-AF65-F5344CB8AC3E}">
        <p14:creationId xmlns:p14="http://schemas.microsoft.com/office/powerpoint/2010/main" val="3711391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88"/>
          <p:cNvGrpSpPr>
            <a:grpSpLocks/>
          </p:cNvGrpSpPr>
          <p:nvPr/>
        </p:nvGrpSpPr>
        <p:grpSpPr bwMode="auto">
          <a:xfrm>
            <a:off x="1919288" y="1484313"/>
            <a:ext cx="8064500" cy="5149850"/>
            <a:chOff x="249" y="935"/>
            <a:chExt cx="5080" cy="3244"/>
          </a:xfrm>
        </p:grpSpPr>
        <p:pic>
          <p:nvPicPr>
            <p:cNvPr id="4403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" y="1422"/>
              <a:ext cx="2086" cy="15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038" name="Rectangle 5"/>
            <p:cNvSpPr>
              <a:spLocks noChangeArrowheads="1"/>
            </p:cNvSpPr>
            <p:nvPr/>
          </p:nvSpPr>
          <p:spPr bwMode="auto">
            <a:xfrm>
              <a:off x="1931" y="2805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427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39" name="Rectangle 6"/>
            <p:cNvSpPr>
              <a:spLocks noChangeArrowheads="1"/>
            </p:cNvSpPr>
            <p:nvPr/>
          </p:nvSpPr>
          <p:spPr bwMode="auto">
            <a:xfrm>
              <a:off x="1657" y="2805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57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40" name="Rectangle 7"/>
            <p:cNvSpPr>
              <a:spLocks noChangeArrowheads="1"/>
            </p:cNvSpPr>
            <p:nvPr/>
          </p:nvSpPr>
          <p:spPr bwMode="auto">
            <a:xfrm>
              <a:off x="1383" y="2805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81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41" name="Rectangle 8"/>
            <p:cNvSpPr>
              <a:spLocks noChangeArrowheads="1"/>
            </p:cNvSpPr>
            <p:nvPr/>
          </p:nvSpPr>
          <p:spPr bwMode="auto">
            <a:xfrm>
              <a:off x="1110" y="2805"/>
              <a:ext cx="273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270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42" name="Rectangle 9"/>
            <p:cNvSpPr>
              <a:spLocks noChangeArrowheads="1"/>
            </p:cNvSpPr>
            <p:nvPr/>
          </p:nvSpPr>
          <p:spPr bwMode="auto">
            <a:xfrm>
              <a:off x="836" y="2805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684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43" name="Rectangle 10"/>
            <p:cNvSpPr>
              <a:spLocks noChangeArrowheads="1"/>
            </p:cNvSpPr>
            <p:nvPr/>
          </p:nvSpPr>
          <p:spPr bwMode="auto">
            <a:xfrm>
              <a:off x="575" y="2805"/>
              <a:ext cx="261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Vincent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44" name="Rectangle 11"/>
            <p:cNvSpPr>
              <a:spLocks noChangeArrowheads="1"/>
            </p:cNvSpPr>
            <p:nvPr/>
          </p:nvSpPr>
          <p:spPr bwMode="auto">
            <a:xfrm>
              <a:off x="1931" y="2707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148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45" name="Rectangle 12"/>
            <p:cNvSpPr>
              <a:spLocks noChangeArrowheads="1"/>
            </p:cNvSpPr>
            <p:nvPr/>
          </p:nvSpPr>
          <p:spPr bwMode="auto">
            <a:xfrm>
              <a:off x="1657" y="2707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99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46" name="Rectangle 13"/>
            <p:cNvSpPr>
              <a:spLocks noChangeArrowheads="1"/>
            </p:cNvSpPr>
            <p:nvPr/>
          </p:nvSpPr>
          <p:spPr bwMode="auto">
            <a:xfrm>
              <a:off x="1383" y="2707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75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47" name="Rectangle 14"/>
            <p:cNvSpPr>
              <a:spLocks noChangeArrowheads="1"/>
            </p:cNvSpPr>
            <p:nvPr/>
          </p:nvSpPr>
          <p:spPr bwMode="auto">
            <a:xfrm>
              <a:off x="1110" y="2707"/>
              <a:ext cx="273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231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48" name="Rectangle 15"/>
            <p:cNvSpPr>
              <a:spLocks noChangeArrowheads="1"/>
            </p:cNvSpPr>
            <p:nvPr/>
          </p:nvSpPr>
          <p:spPr bwMode="auto">
            <a:xfrm>
              <a:off x="836" y="2707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432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49" name="Rectangle 16"/>
            <p:cNvSpPr>
              <a:spLocks noChangeArrowheads="1"/>
            </p:cNvSpPr>
            <p:nvPr/>
          </p:nvSpPr>
          <p:spPr bwMode="auto">
            <a:xfrm>
              <a:off x="575" y="2707"/>
              <a:ext cx="261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Benoît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50" name="Rectangle 17"/>
            <p:cNvSpPr>
              <a:spLocks noChangeArrowheads="1"/>
            </p:cNvSpPr>
            <p:nvPr/>
          </p:nvSpPr>
          <p:spPr bwMode="auto">
            <a:xfrm>
              <a:off x="1931" y="2609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732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51" name="Rectangle 18"/>
            <p:cNvSpPr>
              <a:spLocks noChangeArrowheads="1"/>
            </p:cNvSpPr>
            <p:nvPr/>
          </p:nvSpPr>
          <p:spPr bwMode="auto">
            <a:xfrm>
              <a:off x="1657" y="2609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12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52" name="Rectangle 19"/>
            <p:cNvSpPr>
              <a:spLocks noChangeArrowheads="1"/>
            </p:cNvSpPr>
            <p:nvPr/>
          </p:nvSpPr>
          <p:spPr bwMode="auto">
            <a:xfrm>
              <a:off x="1383" y="2609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82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53" name="Rectangle 20"/>
            <p:cNvSpPr>
              <a:spLocks noChangeArrowheads="1"/>
            </p:cNvSpPr>
            <p:nvPr/>
          </p:nvSpPr>
          <p:spPr bwMode="auto">
            <a:xfrm>
              <a:off x="1110" y="2609"/>
              <a:ext cx="273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99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54" name="Rectangle 21"/>
            <p:cNvSpPr>
              <a:spLocks noChangeArrowheads="1"/>
            </p:cNvSpPr>
            <p:nvPr/>
          </p:nvSpPr>
          <p:spPr bwMode="auto">
            <a:xfrm>
              <a:off x="836" y="2609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897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55" name="Rectangle 22"/>
            <p:cNvSpPr>
              <a:spLocks noChangeArrowheads="1"/>
            </p:cNvSpPr>
            <p:nvPr/>
          </p:nvSpPr>
          <p:spPr bwMode="auto">
            <a:xfrm>
              <a:off x="575" y="2609"/>
              <a:ext cx="261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Mathilde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56" name="Rectangle 23"/>
            <p:cNvSpPr>
              <a:spLocks noChangeArrowheads="1"/>
            </p:cNvSpPr>
            <p:nvPr/>
          </p:nvSpPr>
          <p:spPr bwMode="auto">
            <a:xfrm>
              <a:off x="1931" y="2511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968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57" name="Rectangle 24"/>
            <p:cNvSpPr>
              <a:spLocks noChangeArrowheads="1"/>
            </p:cNvSpPr>
            <p:nvPr/>
          </p:nvSpPr>
          <p:spPr bwMode="auto">
            <a:xfrm>
              <a:off x="1657" y="2511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152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58" name="Rectangle 25"/>
            <p:cNvSpPr>
              <a:spLocks noChangeArrowheads="1"/>
            </p:cNvSpPr>
            <p:nvPr/>
          </p:nvSpPr>
          <p:spPr bwMode="auto">
            <a:xfrm>
              <a:off x="1383" y="2511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37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59" name="Rectangle 26"/>
            <p:cNvSpPr>
              <a:spLocks noChangeArrowheads="1"/>
            </p:cNvSpPr>
            <p:nvPr/>
          </p:nvSpPr>
          <p:spPr bwMode="auto">
            <a:xfrm>
              <a:off x="1110" y="2511"/>
              <a:ext cx="273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124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60" name="Rectangle 27"/>
            <p:cNvSpPr>
              <a:spLocks noChangeArrowheads="1"/>
            </p:cNvSpPr>
            <p:nvPr/>
          </p:nvSpPr>
          <p:spPr bwMode="auto">
            <a:xfrm>
              <a:off x="836" y="2511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345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61" name="Rectangle 28"/>
            <p:cNvSpPr>
              <a:spLocks noChangeArrowheads="1"/>
            </p:cNvSpPr>
            <p:nvPr/>
          </p:nvSpPr>
          <p:spPr bwMode="auto">
            <a:xfrm>
              <a:off x="575" y="2511"/>
              <a:ext cx="261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Jacques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62" name="Rectangle 29"/>
            <p:cNvSpPr>
              <a:spLocks noChangeArrowheads="1"/>
            </p:cNvSpPr>
            <p:nvPr/>
          </p:nvSpPr>
          <p:spPr bwMode="auto">
            <a:xfrm>
              <a:off x="1931" y="2413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617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63" name="Rectangle 30"/>
            <p:cNvSpPr>
              <a:spLocks noChangeArrowheads="1"/>
            </p:cNvSpPr>
            <p:nvPr/>
          </p:nvSpPr>
          <p:spPr bwMode="auto">
            <a:xfrm>
              <a:off x="1657" y="2413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67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64" name="Rectangle 31"/>
            <p:cNvSpPr>
              <a:spLocks noChangeArrowheads="1"/>
            </p:cNvSpPr>
            <p:nvPr/>
          </p:nvSpPr>
          <p:spPr bwMode="auto">
            <a:xfrm>
              <a:off x="1383" y="2413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61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65" name="Rectangle 32"/>
            <p:cNvSpPr>
              <a:spLocks noChangeArrowheads="1"/>
            </p:cNvSpPr>
            <p:nvPr/>
          </p:nvSpPr>
          <p:spPr bwMode="auto">
            <a:xfrm>
              <a:off x="1110" y="2413"/>
              <a:ext cx="273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326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66" name="Rectangle 33"/>
            <p:cNvSpPr>
              <a:spLocks noChangeArrowheads="1"/>
            </p:cNvSpPr>
            <p:nvPr/>
          </p:nvSpPr>
          <p:spPr bwMode="auto">
            <a:xfrm>
              <a:off x="836" y="2413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529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67" name="Rectangle 34"/>
            <p:cNvSpPr>
              <a:spLocks noChangeArrowheads="1"/>
            </p:cNvSpPr>
            <p:nvPr/>
          </p:nvSpPr>
          <p:spPr bwMode="auto">
            <a:xfrm>
              <a:off x="575" y="2413"/>
              <a:ext cx="261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Elise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68" name="Rectangle 35"/>
            <p:cNvSpPr>
              <a:spLocks noChangeArrowheads="1"/>
            </p:cNvSpPr>
            <p:nvPr/>
          </p:nvSpPr>
          <p:spPr bwMode="auto">
            <a:xfrm>
              <a:off x="1931" y="2315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487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69" name="Rectangle 36"/>
            <p:cNvSpPr>
              <a:spLocks noChangeArrowheads="1"/>
            </p:cNvSpPr>
            <p:nvPr/>
          </p:nvSpPr>
          <p:spPr bwMode="auto">
            <a:xfrm>
              <a:off x="1657" y="2315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79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70" name="Rectangle 37"/>
            <p:cNvSpPr>
              <a:spLocks noChangeArrowheads="1"/>
            </p:cNvSpPr>
            <p:nvPr/>
          </p:nvSpPr>
          <p:spPr bwMode="auto">
            <a:xfrm>
              <a:off x="1383" y="2315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98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71" name="Rectangle 38"/>
            <p:cNvSpPr>
              <a:spLocks noChangeArrowheads="1"/>
            </p:cNvSpPr>
            <p:nvPr/>
          </p:nvSpPr>
          <p:spPr bwMode="auto">
            <a:xfrm>
              <a:off x="1110" y="2315"/>
              <a:ext cx="273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426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72" name="Rectangle 39"/>
            <p:cNvSpPr>
              <a:spLocks noChangeArrowheads="1"/>
            </p:cNvSpPr>
            <p:nvPr/>
          </p:nvSpPr>
          <p:spPr bwMode="auto">
            <a:xfrm>
              <a:off x="836" y="2315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236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73" name="Rectangle 40"/>
            <p:cNvSpPr>
              <a:spLocks noChangeArrowheads="1"/>
            </p:cNvSpPr>
            <p:nvPr/>
          </p:nvSpPr>
          <p:spPr bwMode="auto">
            <a:xfrm>
              <a:off x="575" y="2315"/>
              <a:ext cx="261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Louise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74" name="Rectangle 41"/>
            <p:cNvSpPr>
              <a:spLocks noChangeArrowheads="1"/>
            </p:cNvSpPr>
            <p:nvPr/>
          </p:nvSpPr>
          <p:spPr bwMode="auto">
            <a:xfrm>
              <a:off x="1931" y="2217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324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75" name="Rectangle 42"/>
            <p:cNvSpPr>
              <a:spLocks noChangeArrowheads="1"/>
            </p:cNvSpPr>
            <p:nvPr/>
          </p:nvSpPr>
          <p:spPr bwMode="auto">
            <a:xfrm>
              <a:off x="1657" y="2217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26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76" name="Rectangle 43"/>
            <p:cNvSpPr>
              <a:spLocks noChangeArrowheads="1"/>
            </p:cNvSpPr>
            <p:nvPr/>
          </p:nvSpPr>
          <p:spPr bwMode="auto">
            <a:xfrm>
              <a:off x="1383" y="2217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63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77" name="Rectangle 44"/>
            <p:cNvSpPr>
              <a:spLocks noChangeArrowheads="1"/>
            </p:cNvSpPr>
            <p:nvPr/>
          </p:nvSpPr>
          <p:spPr bwMode="auto">
            <a:xfrm>
              <a:off x="1110" y="2217"/>
              <a:ext cx="273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253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78" name="Rectangle 45"/>
            <p:cNvSpPr>
              <a:spLocks noChangeArrowheads="1"/>
            </p:cNvSpPr>
            <p:nvPr/>
          </p:nvSpPr>
          <p:spPr bwMode="auto">
            <a:xfrm>
              <a:off x="836" y="2217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791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79" name="Rectangle 46"/>
            <p:cNvSpPr>
              <a:spLocks noChangeArrowheads="1"/>
            </p:cNvSpPr>
            <p:nvPr/>
          </p:nvSpPr>
          <p:spPr bwMode="auto">
            <a:xfrm>
              <a:off x="575" y="2217"/>
              <a:ext cx="261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Arnaud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80" name="Rectangle 47"/>
            <p:cNvSpPr>
              <a:spLocks noChangeArrowheads="1"/>
            </p:cNvSpPr>
            <p:nvPr/>
          </p:nvSpPr>
          <p:spPr bwMode="auto">
            <a:xfrm>
              <a:off x="1931" y="2119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753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81" name="Rectangle 48"/>
            <p:cNvSpPr>
              <a:spLocks noChangeArrowheads="1"/>
            </p:cNvSpPr>
            <p:nvPr/>
          </p:nvSpPr>
          <p:spPr bwMode="auto">
            <a:xfrm>
              <a:off x="1657" y="2119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103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82" name="Rectangle 49"/>
            <p:cNvSpPr>
              <a:spLocks noChangeArrowheads="1"/>
            </p:cNvSpPr>
            <p:nvPr/>
          </p:nvSpPr>
          <p:spPr bwMode="auto">
            <a:xfrm>
              <a:off x="1383" y="2119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75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83" name="Rectangle 50"/>
            <p:cNvSpPr>
              <a:spLocks noChangeArrowheads="1"/>
            </p:cNvSpPr>
            <p:nvPr/>
          </p:nvSpPr>
          <p:spPr bwMode="auto">
            <a:xfrm>
              <a:off x="1110" y="2119"/>
              <a:ext cx="273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341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84" name="Rectangle 51"/>
            <p:cNvSpPr>
              <a:spLocks noChangeArrowheads="1"/>
            </p:cNvSpPr>
            <p:nvPr/>
          </p:nvSpPr>
          <p:spPr bwMode="auto">
            <a:xfrm>
              <a:off x="836" y="2119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356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85" name="Rectangle 52"/>
            <p:cNvSpPr>
              <a:spLocks noChangeArrowheads="1"/>
            </p:cNvSpPr>
            <p:nvPr/>
          </p:nvSpPr>
          <p:spPr bwMode="auto">
            <a:xfrm>
              <a:off x="575" y="2119"/>
              <a:ext cx="261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Julie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86" name="Rectangle 53"/>
            <p:cNvSpPr>
              <a:spLocks noChangeArrowheads="1"/>
            </p:cNvSpPr>
            <p:nvPr/>
          </p:nvSpPr>
          <p:spPr bwMode="auto">
            <a:xfrm>
              <a:off x="1931" y="2022"/>
              <a:ext cx="274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356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87" name="Rectangle 54"/>
            <p:cNvSpPr>
              <a:spLocks noChangeArrowheads="1"/>
            </p:cNvSpPr>
            <p:nvPr/>
          </p:nvSpPr>
          <p:spPr bwMode="auto">
            <a:xfrm>
              <a:off x="1657" y="2022"/>
              <a:ext cx="274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98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88" name="Rectangle 55"/>
            <p:cNvSpPr>
              <a:spLocks noChangeArrowheads="1"/>
            </p:cNvSpPr>
            <p:nvPr/>
          </p:nvSpPr>
          <p:spPr bwMode="auto">
            <a:xfrm>
              <a:off x="1383" y="2022"/>
              <a:ext cx="274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37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89" name="Rectangle 56"/>
            <p:cNvSpPr>
              <a:spLocks noChangeArrowheads="1"/>
            </p:cNvSpPr>
            <p:nvPr/>
          </p:nvSpPr>
          <p:spPr bwMode="auto">
            <a:xfrm>
              <a:off x="1110" y="2022"/>
              <a:ext cx="273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231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90" name="Rectangle 57"/>
            <p:cNvSpPr>
              <a:spLocks noChangeArrowheads="1"/>
            </p:cNvSpPr>
            <p:nvPr/>
          </p:nvSpPr>
          <p:spPr bwMode="auto">
            <a:xfrm>
              <a:off x="836" y="2022"/>
              <a:ext cx="274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468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91" name="Rectangle 58"/>
            <p:cNvSpPr>
              <a:spLocks noChangeArrowheads="1"/>
            </p:cNvSpPr>
            <p:nvPr/>
          </p:nvSpPr>
          <p:spPr bwMode="auto">
            <a:xfrm>
              <a:off x="575" y="2022"/>
              <a:ext cx="261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François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92" name="Rectangle 59"/>
            <p:cNvSpPr>
              <a:spLocks noChangeArrowheads="1"/>
            </p:cNvSpPr>
            <p:nvPr/>
          </p:nvSpPr>
          <p:spPr bwMode="auto">
            <a:xfrm>
              <a:off x="1931" y="1924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354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93" name="Rectangle 60"/>
            <p:cNvSpPr>
              <a:spLocks noChangeArrowheads="1"/>
            </p:cNvSpPr>
            <p:nvPr/>
          </p:nvSpPr>
          <p:spPr bwMode="auto">
            <a:xfrm>
              <a:off x="1657" y="1924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86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94" name="Rectangle 61"/>
            <p:cNvSpPr>
              <a:spLocks noChangeArrowheads="1"/>
            </p:cNvSpPr>
            <p:nvPr/>
          </p:nvSpPr>
          <p:spPr bwMode="auto">
            <a:xfrm>
              <a:off x="1383" y="1924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34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95" name="Rectangle 62"/>
            <p:cNvSpPr>
              <a:spLocks noChangeArrowheads="1"/>
            </p:cNvSpPr>
            <p:nvPr/>
          </p:nvSpPr>
          <p:spPr bwMode="auto">
            <a:xfrm>
              <a:off x="1110" y="1924"/>
              <a:ext cx="273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123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96" name="Rectangle 63"/>
            <p:cNvSpPr>
              <a:spLocks noChangeArrowheads="1"/>
            </p:cNvSpPr>
            <p:nvPr/>
          </p:nvSpPr>
          <p:spPr bwMode="auto">
            <a:xfrm>
              <a:off x="836" y="1924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456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97" name="Rectangle 64"/>
            <p:cNvSpPr>
              <a:spLocks noChangeArrowheads="1"/>
            </p:cNvSpPr>
            <p:nvPr/>
          </p:nvSpPr>
          <p:spPr bwMode="auto">
            <a:xfrm>
              <a:off x="575" y="1924"/>
              <a:ext cx="261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Pierre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98" name="Rectangle 65"/>
            <p:cNvSpPr>
              <a:spLocks noChangeArrowheads="1"/>
            </p:cNvSpPr>
            <p:nvPr/>
          </p:nvSpPr>
          <p:spPr bwMode="auto">
            <a:xfrm>
              <a:off x="1931" y="1751"/>
              <a:ext cx="2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E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099" name="Rectangle 66"/>
            <p:cNvSpPr>
              <a:spLocks noChangeArrowheads="1"/>
            </p:cNvSpPr>
            <p:nvPr/>
          </p:nvSpPr>
          <p:spPr bwMode="auto">
            <a:xfrm>
              <a:off x="1657" y="1751"/>
              <a:ext cx="2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D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00" name="Rectangle 67"/>
            <p:cNvSpPr>
              <a:spLocks noChangeArrowheads="1"/>
            </p:cNvSpPr>
            <p:nvPr/>
          </p:nvSpPr>
          <p:spPr bwMode="auto">
            <a:xfrm>
              <a:off x="1383" y="1751"/>
              <a:ext cx="2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C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01" name="Rectangle 68"/>
            <p:cNvSpPr>
              <a:spLocks noChangeArrowheads="1"/>
            </p:cNvSpPr>
            <p:nvPr/>
          </p:nvSpPr>
          <p:spPr bwMode="auto">
            <a:xfrm>
              <a:off x="1110" y="1751"/>
              <a:ext cx="2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B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02" name="Rectangle 69"/>
            <p:cNvSpPr>
              <a:spLocks noChangeArrowheads="1"/>
            </p:cNvSpPr>
            <p:nvPr/>
          </p:nvSpPr>
          <p:spPr bwMode="auto">
            <a:xfrm>
              <a:off x="836" y="1751"/>
              <a:ext cx="2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A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03" name="Rectangle 70"/>
            <p:cNvSpPr>
              <a:spLocks noChangeArrowheads="1"/>
            </p:cNvSpPr>
            <p:nvPr/>
          </p:nvSpPr>
          <p:spPr bwMode="auto">
            <a:xfrm>
              <a:off x="575" y="1751"/>
              <a:ext cx="26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fr-FR" sz="900">
                <a:solidFill>
                  <a:schemeClr val="tx1"/>
                </a:solidFill>
              </a:endParaRPr>
            </a:p>
          </p:txBody>
        </p:sp>
        <p:sp>
          <p:nvSpPr>
            <p:cNvPr id="44104" name="Line 71"/>
            <p:cNvSpPr>
              <a:spLocks noChangeShapeType="1"/>
            </p:cNvSpPr>
            <p:nvPr/>
          </p:nvSpPr>
          <p:spPr bwMode="auto">
            <a:xfrm>
              <a:off x="575" y="1751"/>
              <a:ext cx="26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105" name="Line 72"/>
            <p:cNvSpPr>
              <a:spLocks noChangeShapeType="1"/>
            </p:cNvSpPr>
            <p:nvPr/>
          </p:nvSpPr>
          <p:spPr bwMode="auto">
            <a:xfrm>
              <a:off x="575" y="2903"/>
              <a:ext cx="163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106" name="Line 73"/>
            <p:cNvSpPr>
              <a:spLocks noChangeShapeType="1"/>
            </p:cNvSpPr>
            <p:nvPr/>
          </p:nvSpPr>
          <p:spPr bwMode="auto">
            <a:xfrm>
              <a:off x="575" y="1751"/>
              <a:ext cx="0" cy="17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107" name="Line 74"/>
            <p:cNvSpPr>
              <a:spLocks noChangeShapeType="1"/>
            </p:cNvSpPr>
            <p:nvPr/>
          </p:nvSpPr>
          <p:spPr bwMode="auto">
            <a:xfrm>
              <a:off x="2205" y="1751"/>
              <a:ext cx="0" cy="115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108" name="Line 75"/>
            <p:cNvSpPr>
              <a:spLocks noChangeShapeType="1"/>
            </p:cNvSpPr>
            <p:nvPr/>
          </p:nvSpPr>
          <p:spPr bwMode="auto">
            <a:xfrm>
              <a:off x="836" y="1751"/>
              <a:ext cx="1369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109" name="Line 76"/>
            <p:cNvSpPr>
              <a:spLocks noChangeShapeType="1"/>
            </p:cNvSpPr>
            <p:nvPr/>
          </p:nvSpPr>
          <p:spPr bwMode="auto">
            <a:xfrm>
              <a:off x="575" y="1924"/>
              <a:ext cx="163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110" name="Line 77"/>
            <p:cNvSpPr>
              <a:spLocks noChangeShapeType="1"/>
            </p:cNvSpPr>
            <p:nvPr/>
          </p:nvSpPr>
          <p:spPr bwMode="auto">
            <a:xfrm>
              <a:off x="575" y="1924"/>
              <a:ext cx="0" cy="979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111" name="Line 78"/>
            <p:cNvSpPr>
              <a:spLocks noChangeShapeType="1"/>
            </p:cNvSpPr>
            <p:nvPr/>
          </p:nvSpPr>
          <p:spPr bwMode="auto">
            <a:xfrm>
              <a:off x="836" y="1751"/>
              <a:ext cx="0" cy="115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112" name="Line 79"/>
            <p:cNvSpPr>
              <a:spLocks noChangeShapeType="1"/>
            </p:cNvSpPr>
            <p:nvPr/>
          </p:nvSpPr>
          <p:spPr bwMode="auto">
            <a:xfrm>
              <a:off x="1110" y="1751"/>
              <a:ext cx="0" cy="115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113" name="Line 80"/>
            <p:cNvSpPr>
              <a:spLocks noChangeShapeType="1"/>
            </p:cNvSpPr>
            <p:nvPr/>
          </p:nvSpPr>
          <p:spPr bwMode="auto">
            <a:xfrm>
              <a:off x="1383" y="1751"/>
              <a:ext cx="0" cy="115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114" name="Line 81"/>
            <p:cNvSpPr>
              <a:spLocks noChangeShapeType="1"/>
            </p:cNvSpPr>
            <p:nvPr/>
          </p:nvSpPr>
          <p:spPr bwMode="auto">
            <a:xfrm>
              <a:off x="1657" y="1751"/>
              <a:ext cx="0" cy="115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115" name="Line 82"/>
            <p:cNvSpPr>
              <a:spLocks noChangeShapeType="1"/>
            </p:cNvSpPr>
            <p:nvPr/>
          </p:nvSpPr>
          <p:spPr bwMode="auto">
            <a:xfrm>
              <a:off x="1931" y="1751"/>
              <a:ext cx="0" cy="115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116" name="Line 83"/>
            <p:cNvSpPr>
              <a:spLocks noChangeShapeType="1"/>
            </p:cNvSpPr>
            <p:nvPr/>
          </p:nvSpPr>
          <p:spPr bwMode="auto">
            <a:xfrm>
              <a:off x="575" y="2022"/>
              <a:ext cx="163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117" name="Line 84"/>
            <p:cNvSpPr>
              <a:spLocks noChangeShapeType="1"/>
            </p:cNvSpPr>
            <p:nvPr/>
          </p:nvSpPr>
          <p:spPr bwMode="auto">
            <a:xfrm>
              <a:off x="575" y="2119"/>
              <a:ext cx="163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118" name="Line 85"/>
            <p:cNvSpPr>
              <a:spLocks noChangeShapeType="1"/>
            </p:cNvSpPr>
            <p:nvPr/>
          </p:nvSpPr>
          <p:spPr bwMode="auto">
            <a:xfrm>
              <a:off x="575" y="2217"/>
              <a:ext cx="163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119" name="Line 86"/>
            <p:cNvSpPr>
              <a:spLocks noChangeShapeType="1"/>
            </p:cNvSpPr>
            <p:nvPr/>
          </p:nvSpPr>
          <p:spPr bwMode="auto">
            <a:xfrm>
              <a:off x="575" y="2315"/>
              <a:ext cx="163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120" name="Line 87"/>
            <p:cNvSpPr>
              <a:spLocks noChangeShapeType="1"/>
            </p:cNvSpPr>
            <p:nvPr/>
          </p:nvSpPr>
          <p:spPr bwMode="auto">
            <a:xfrm>
              <a:off x="575" y="2413"/>
              <a:ext cx="163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121" name="Line 88"/>
            <p:cNvSpPr>
              <a:spLocks noChangeShapeType="1"/>
            </p:cNvSpPr>
            <p:nvPr/>
          </p:nvSpPr>
          <p:spPr bwMode="auto">
            <a:xfrm>
              <a:off x="575" y="2511"/>
              <a:ext cx="163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122" name="Line 89"/>
            <p:cNvSpPr>
              <a:spLocks noChangeShapeType="1"/>
            </p:cNvSpPr>
            <p:nvPr/>
          </p:nvSpPr>
          <p:spPr bwMode="auto">
            <a:xfrm>
              <a:off x="575" y="2609"/>
              <a:ext cx="163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123" name="Line 90"/>
            <p:cNvSpPr>
              <a:spLocks noChangeShapeType="1"/>
            </p:cNvSpPr>
            <p:nvPr/>
          </p:nvSpPr>
          <p:spPr bwMode="auto">
            <a:xfrm>
              <a:off x="575" y="2707"/>
              <a:ext cx="163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124" name="Line 91"/>
            <p:cNvSpPr>
              <a:spLocks noChangeShapeType="1"/>
            </p:cNvSpPr>
            <p:nvPr/>
          </p:nvSpPr>
          <p:spPr bwMode="auto">
            <a:xfrm>
              <a:off x="575" y="2805"/>
              <a:ext cx="163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125" name="Line 92"/>
            <p:cNvSpPr>
              <a:spLocks noChangeShapeType="1"/>
            </p:cNvSpPr>
            <p:nvPr/>
          </p:nvSpPr>
          <p:spPr bwMode="auto">
            <a:xfrm flipH="1">
              <a:off x="1709" y="1479"/>
              <a:ext cx="363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126" name="Line 93"/>
            <p:cNvSpPr>
              <a:spLocks noChangeShapeType="1"/>
            </p:cNvSpPr>
            <p:nvPr/>
          </p:nvSpPr>
          <p:spPr bwMode="auto">
            <a:xfrm flipV="1">
              <a:off x="476" y="2069"/>
              <a:ext cx="462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127" name="Text Box 94"/>
            <p:cNvSpPr txBox="1">
              <a:spLocks noChangeArrowheads="1"/>
            </p:cNvSpPr>
            <p:nvPr/>
          </p:nvSpPr>
          <p:spPr bwMode="auto">
            <a:xfrm>
              <a:off x="249" y="2311"/>
              <a:ext cx="1361" cy="3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400">
                  <a:solidFill>
                    <a:schemeClr val="tx1"/>
                  </a:solidFill>
                </a:rPr>
                <a:t>Too much number,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400">
                  <a:solidFill>
                    <a:schemeClr val="tx1"/>
                  </a:solidFill>
                </a:rPr>
                <a:t>too small</a:t>
              </a:r>
            </a:p>
          </p:txBody>
        </p:sp>
        <p:sp>
          <p:nvSpPr>
            <p:cNvPr id="44128" name="Text Box 95"/>
            <p:cNvSpPr txBox="1">
              <a:spLocks noChangeArrowheads="1"/>
            </p:cNvSpPr>
            <p:nvPr/>
          </p:nvSpPr>
          <p:spPr bwMode="auto">
            <a:xfrm>
              <a:off x="1655" y="1117"/>
              <a:ext cx="1180" cy="6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400">
                  <a:solidFill>
                    <a:schemeClr val="tx1"/>
                  </a:solidFill>
                </a:rPr>
                <a:t>Difficult to understand what you want to highlight with this table.</a:t>
              </a:r>
            </a:p>
          </p:txBody>
        </p:sp>
        <p:pic>
          <p:nvPicPr>
            <p:cNvPr id="44129" name="Picture 9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935"/>
              <a:ext cx="2086" cy="15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130" name="Rectangle 98"/>
            <p:cNvSpPr>
              <a:spLocks noChangeArrowheads="1"/>
            </p:cNvSpPr>
            <p:nvPr/>
          </p:nvSpPr>
          <p:spPr bwMode="auto">
            <a:xfrm>
              <a:off x="4735" y="2318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427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31" name="Rectangle 99"/>
            <p:cNvSpPr>
              <a:spLocks noChangeArrowheads="1"/>
            </p:cNvSpPr>
            <p:nvPr/>
          </p:nvSpPr>
          <p:spPr bwMode="auto">
            <a:xfrm>
              <a:off x="4461" y="2318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57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32" name="Rectangle 100"/>
            <p:cNvSpPr>
              <a:spLocks noChangeArrowheads="1"/>
            </p:cNvSpPr>
            <p:nvPr/>
          </p:nvSpPr>
          <p:spPr bwMode="auto">
            <a:xfrm>
              <a:off x="4187" y="2318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81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33" name="Rectangle 101"/>
            <p:cNvSpPr>
              <a:spLocks noChangeArrowheads="1"/>
            </p:cNvSpPr>
            <p:nvPr/>
          </p:nvSpPr>
          <p:spPr bwMode="auto">
            <a:xfrm>
              <a:off x="3914" y="2318"/>
              <a:ext cx="273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270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34" name="Rectangle 102"/>
            <p:cNvSpPr>
              <a:spLocks noChangeArrowheads="1"/>
            </p:cNvSpPr>
            <p:nvPr/>
          </p:nvSpPr>
          <p:spPr bwMode="auto">
            <a:xfrm>
              <a:off x="3640" y="2318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684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35" name="Rectangle 103"/>
            <p:cNvSpPr>
              <a:spLocks noChangeArrowheads="1"/>
            </p:cNvSpPr>
            <p:nvPr/>
          </p:nvSpPr>
          <p:spPr bwMode="auto">
            <a:xfrm>
              <a:off x="3379" y="2318"/>
              <a:ext cx="261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Vincent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36" name="Rectangle 104"/>
            <p:cNvSpPr>
              <a:spLocks noChangeArrowheads="1"/>
            </p:cNvSpPr>
            <p:nvPr/>
          </p:nvSpPr>
          <p:spPr bwMode="auto">
            <a:xfrm>
              <a:off x="4735" y="2220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148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37" name="Rectangle 105"/>
            <p:cNvSpPr>
              <a:spLocks noChangeArrowheads="1"/>
            </p:cNvSpPr>
            <p:nvPr/>
          </p:nvSpPr>
          <p:spPr bwMode="auto">
            <a:xfrm>
              <a:off x="4461" y="2220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99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38" name="Rectangle 106"/>
            <p:cNvSpPr>
              <a:spLocks noChangeArrowheads="1"/>
            </p:cNvSpPr>
            <p:nvPr/>
          </p:nvSpPr>
          <p:spPr bwMode="auto">
            <a:xfrm>
              <a:off x="4187" y="2220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75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39" name="Rectangle 107"/>
            <p:cNvSpPr>
              <a:spLocks noChangeArrowheads="1"/>
            </p:cNvSpPr>
            <p:nvPr/>
          </p:nvSpPr>
          <p:spPr bwMode="auto">
            <a:xfrm>
              <a:off x="3914" y="2220"/>
              <a:ext cx="273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231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40" name="Rectangle 108"/>
            <p:cNvSpPr>
              <a:spLocks noChangeArrowheads="1"/>
            </p:cNvSpPr>
            <p:nvPr/>
          </p:nvSpPr>
          <p:spPr bwMode="auto">
            <a:xfrm>
              <a:off x="3640" y="2220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432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41" name="Rectangle 109"/>
            <p:cNvSpPr>
              <a:spLocks noChangeArrowheads="1"/>
            </p:cNvSpPr>
            <p:nvPr/>
          </p:nvSpPr>
          <p:spPr bwMode="auto">
            <a:xfrm>
              <a:off x="3379" y="2220"/>
              <a:ext cx="261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Benoît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42" name="Rectangle 110"/>
            <p:cNvSpPr>
              <a:spLocks noChangeArrowheads="1"/>
            </p:cNvSpPr>
            <p:nvPr/>
          </p:nvSpPr>
          <p:spPr bwMode="auto">
            <a:xfrm>
              <a:off x="4735" y="2122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732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43" name="Rectangle 111"/>
            <p:cNvSpPr>
              <a:spLocks noChangeArrowheads="1"/>
            </p:cNvSpPr>
            <p:nvPr/>
          </p:nvSpPr>
          <p:spPr bwMode="auto">
            <a:xfrm>
              <a:off x="4461" y="2122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12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44" name="Rectangle 112"/>
            <p:cNvSpPr>
              <a:spLocks noChangeArrowheads="1"/>
            </p:cNvSpPr>
            <p:nvPr/>
          </p:nvSpPr>
          <p:spPr bwMode="auto">
            <a:xfrm>
              <a:off x="4187" y="2122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82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45" name="Rectangle 113"/>
            <p:cNvSpPr>
              <a:spLocks noChangeArrowheads="1"/>
            </p:cNvSpPr>
            <p:nvPr/>
          </p:nvSpPr>
          <p:spPr bwMode="auto">
            <a:xfrm>
              <a:off x="3914" y="2122"/>
              <a:ext cx="273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99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46" name="Rectangle 114"/>
            <p:cNvSpPr>
              <a:spLocks noChangeArrowheads="1"/>
            </p:cNvSpPr>
            <p:nvPr/>
          </p:nvSpPr>
          <p:spPr bwMode="auto">
            <a:xfrm>
              <a:off x="3640" y="2122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897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47" name="Rectangle 115"/>
            <p:cNvSpPr>
              <a:spLocks noChangeArrowheads="1"/>
            </p:cNvSpPr>
            <p:nvPr/>
          </p:nvSpPr>
          <p:spPr bwMode="auto">
            <a:xfrm>
              <a:off x="3379" y="2122"/>
              <a:ext cx="261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Mathilde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48" name="Rectangle 116"/>
            <p:cNvSpPr>
              <a:spLocks noChangeArrowheads="1"/>
            </p:cNvSpPr>
            <p:nvPr/>
          </p:nvSpPr>
          <p:spPr bwMode="auto">
            <a:xfrm>
              <a:off x="4735" y="2024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968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49" name="Rectangle 117"/>
            <p:cNvSpPr>
              <a:spLocks noChangeArrowheads="1"/>
            </p:cNvSpPr>
            <p:nvPr/>
          </p:nvSpPr>
          <p:spPr bwMode="auto">
            <a:xfrm>
              <a:off x="4461" y="2024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152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50" name="Rectangle 118"/>
            <p:cNvSpPr>
              <a:spLocks noChangeArrowheads="1"/>
            </p:cNvSpPr>
            <p:nvPr/>
          </p:nvSpPr>
          <p:spPr bwMode="auto">
            <a:xfrm>
              <a:off x="4187" y="2024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37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51" name="Rectangle 119"/>
            <p:cNvSpPr>
              <a:spLocks noChangeArrowheads="1"/>
            </p:cNvSpPr>
            <p:nvPr/>
          </p:nvSpPr>
          <p:spPr bwMode="auto">
            <a:xfrm>
              <a:off x="3914" y="2024"/>
              <a:ext cx="273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124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52" name="Rectangle 120"/>
            <p:cNvSpPr>
              <a:spLocks noChangeArrowheads="1"/>
            </p:cNvSpPr>
            <p:nvPr/>
          </p:nvSpPr>
          <p:spPr bwMode="auto">
            <a:xfrm>
              <a:off x="3640" y="2024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345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53" name="Rectangle 121"/>
            <p:cNvSpPr>
              <a:spLocks noChangeArrowheads="1"/>
            </p:cNvSpPr>
            <p:nvPr/>
          </p:nvSpPr>
          <p:spPr bwMode="auto">
            <a:xfrm>
              <a:off x="3379" y="2024"/>
              <a:ext cx="261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Jacques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54" name="Rectangle 122"/>
            <p:cNvSpPr>
              <a:spLocks noChangeArrowheads="1"/>
            </p:cNvSpPr>
            <p:nvPr/>
          </p:nvSpPr>
          <p:spPr bwMode="auto">
            <a:xfrm>
              <a:off x="4735" y="1926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617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55" name="Rectangle 123"/>
            <p:cNvSpPr>
              <a:spLocks noChangeArrowheads="1"/>
            </p:cNvSpPr>
            <p:nvPr/>
          </p:nvSpPr>
          <p:spPr bwMode="auto">
            <a:xfrm>
              <a:off x="4461" y="1926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67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56" name="Rectangle 124"/>
            <p:cNvSpPr>
              <a:spLocks noChangeArrowheads="1"/>
            </p:cNvSpPr>
            <p:nvPr/>
          </p:nvSpPr>
          <p:spPr bwMode="auto">
            <a:xfrm>
              <a:off x="4187" y="1926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61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57" name="Rectangle 125"/>
            <p:cNvSpPr>
              <a:spLocks noChangeArrowheads="1"/>
            </p:cNvSpPr>
            <p:nvPr/>
          </p:nvSpPr>
          <p:spPr bwMode="auto">
            <a:xfrm>
              <a:off x="3914" y="1926"/>
              <a:ext cx="273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326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58" name="Rectangle 126"/>
            <p:cNvSpPr>
              <a:spLocks noChangeArrowheads="1"/>
            </p:cNvSpPr>
            <p:nvPr/>
          </p:nvSpPr>
          <p:spPr bwMode="auto">
            <a:xfrm>
              <a:off x="3640" y="1926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529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59" name="Rectangle 127"/>
            <p:cNvSpPr>
              <a:spLocks noChangeArrowheads="1"/>
            </p:cNvSpPr>
            <p:nvPr/>
          </p:nvSpPr>
          <p:spPr bwMode="auto">
            <a:xfrm>
              <a:off x="3379" y="1926"/>
              <a:ext cx="261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Elise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60" name="Rectangle 128"/>
            <p:cNvSpPr>
              <a:spLocks noChangeArrowheads="1"/>
            </p:cNvSpPr>
            <p:nvPr/>
          </p:nvSpPr>
          <p:spPr bwMode="auto">
            <a:xfrm>
              <a:off x="4735" y="1828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487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61" name="Rectangle 129"/>
            <p:cNvSpPr>
              <a:spLocks noChangeArrowheads="1"/>
            </p:cNvSpPr>
            <p:nvPr/>
          </p:nvSpPr>
          <p:spPr bwMode="auto">
            <a:xfrm>
              <a:off x="4461" y="1828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79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62" name="Rectangle 130"/>
            <p:cNvSpPr>
              <a:spLocks noChangeArrowheads="1"/>
            </p:cNvSpPr>
            <p:nvPr/>
          </p:nvSpPr>
          <p:spPr bwMode="auto">
            <a:xfrm>
              <a:off x="4187" y="1828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98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63" name="Rectangle 131"/>
            <p:cNvSpPr>
              <a:spLocks noChangeArrowheads="1"/>
            </p:cNvSpPr>
            <p:nvPr/>
          </p:nvSpPr>
          <p:spPr bwMode="auto">
            <a:xfrm>
              <a:off x="3914" y="1828"/>
              <a:ext cx="273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426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64" name="Rectangle 132"/>
            <p:cNvSpPr>
              <a:spLocks noChangeArrowheads="1"/>
            </p:cNvSpPr>
            <p:nvPr/>
          </p:nvSpPr>
          <p:spPr bwMode="auto">
            <a:xfrm>
              <a:off x="3640" y="1828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236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65" name="Rectangle 133"/>
            <p:cNvSpPr>
              <a:spLocks noChangeArrowheads="1"/>
            </p:cNvSpPr>
            <p:nvPr/>
          </p:nvSpPr>
          <p:spPr bwMode="auto">
            <a:xfrm>
              <a:off x="3379" y="1828"/>
              <a:ext cx="261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Louise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66" name="Rectangle 134"/>
            <p:cNvSpPr>
              <a:spLocks noChangeArrowheads="1"/>
            </p:cNvSpPr>
            <p:nvPr/>
          </p:nvSpPr>
          <p:spPr bwMode="auto">
            <a:xfrm>
              <a:off x="4735" y="1730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324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67" name="Rectangle 135"/>
            <p:cNvSpPr>
              <a:spLocks noChangeArrowheads="1"/>
            </p:cNvSpPr>
            <p:nvPr/>
          </p:nvSpPr>
          <p:spPr bwMode="auto">
            <a:xfrm>
              <a:off x="4461" y="1730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26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68" name="Rectangle 136"/>
            <p:cNvSpPr>
              <a:spLocks noChangeArrowheads="1"/>
            </p:cNvSpPr>
            <p:nvPr/>
          </p:nvSpPr>
          <p:spPr bwMode="auto">
            <a:xfrm>
              <a:off x="4187" y="1730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63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69" name="Rectangle 137"/>
            <p:cNvSpPr>
              <a:spLocks noChangeArrowheads="1"/>
            </p:cNvSpPr>
            <p:nvPr/>
          </p:nvSpPr>
          <p:spPr bwMode="auto">
            <a:xfrm>
              <a:off x="3914" y="1730"/>
              <a:ext cx="273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253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70" name="Rectangle 138"/>
            <p:cNvSpPr>
              <a:spLocks noChangeArrowheads="1"/>
            </p:cNvSpPr>
            <p:nvPr/>
          </p:nvSpPr>
          <p:spPr bwMode="auto">
            <a:xfrm>
              <a:off x="3640" y="1730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791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71" name="Rectangle 139"/>
            <p:cNvSpPr>
              <a:spLocks noChangeArrowheads="1"/>
            </p:cNvSpPr>
            <p:nvPr/>
          </p:nvSpPr>
          <p:spPr bwMode="auto">
            <a:xfrm>
              <a:off x="3379" y="1730"/>
              <a:ext cx="261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Arnaud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72" name="Rectangle 140"/>
            <p:cNvSpPr>
              <a:spLocks noChangeArrowheads="1"/>
            </p:cNvSpPr>
            <p:nvPr/>
          </p:nvSpPr>
          <p:spPr bwMode="auto">
            <a:xfrm>
              <a:off x="4735" y="1632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753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73" name="Rectangle 141"/>
            <p:cNvSpPr>
              <a:spLocks noChangeArrowheads="1"/>
            </p:cNvSpPr>
            <p:nvPr/>
          </p:nvSpPr>
          <p:spPr bwMode="auto">
            <a:xfrm>
              <a:off x="4461" y="1632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103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74" name="Rectangle 142"/>
            <p:cNvSpPr>
              <a:spLocks noChangeArrowheads="1"/>
            </p:cNvSpPr>
            <p:nvPr/>
          </p:nvSpPr>
          <p:spPr bwMode="auto">
            <a:xfrm>
              <a:off x="4187" y="1632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75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75" name="Rectangle 143"/>
            <p:cNvSpPr>
              <a:spLocks noChangeArrowheads="1"/>
            </p:cNvSpPr>
            <p:nvPr/>
          </p:nvSpPr>
          <p:spPr bwMode="auto">
            <a:xfrm>
              <a:off x="3914" y="1632"/>
              <a:ext cx="273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341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76" name="Rectangle 144"/>
            <p:cNvSpPr>
              <a:spLocks noChangeArrowheads="1"/>
            </p:cNvSpPr>
            <p:nvPr/>
          </p:nvSpPr>
          <p:spPr bwMode="auto">
            <a:xfrm>
              <a:off x="3640" y="1632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356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77" name="Rectangle 145"/>
            <p:cNvSpPr>
              <a:spLocks noChangeArrowheads="1"/>
            </p:cNvSpPr>
            <p:nvPr/>
          </p:nvSpPr>
          <p:spPr bwMode="auto">
            <a:xfrm>
              <a:off x="3379" y="1632"/>
              <a:ext cx="261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Julie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78" name="Rectangle 146"/>
            <p:cNvSpPr>
              <a:spLocks noChangeArrowheads="1"/>
            </p:cNvSpPr>
            <p:nvPr/>
          </p:nvSpPr>
          <p:spPr bwMode="auto">
            <a:xfrm>
              <a:off x="4735" y="1535"/>
              <a:ext cx="274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356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79" name="Rectangle 147"/>
            <p:cNvSpPr>
              <a:spLocks noChangeArrowheads="1"/>
            </p:cNvSpPr>
            <p:nvPr/>
          </p:nvSpPr>
          <p:spPr bwMode="auto">
            <a:xfrm>
              <a:off x="4461" y="1535"/>
              <a:ext cx="274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98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80" name="Rectangle 148"/>
            <p:cNvSpPr>
              <a:spLocks noChangeArrowheads="1"/>
            </p:cNvSpPr>
            <p:nvPr/>
          </p:nvSpPr>
          <p:spPr bwMode="auto">
            <a:xfrm>
              <a:off x="4187" y="1535"/>
              <a:ext cx="274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37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81" name="Rectangle 149"/>
            <p:cNvSpPr>
              <a:spLocks noChangeArrowheads="1"/>
            </p:cNvSpPr>
            <p:nvPr/>
          </p:nvSpPr>
          <p:spPr bwMode="auto">
            <a:xfrm>
              <a:off x="3914" y="1535"/>
              <a:ext cx="273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231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82" name="Rectangle 150"/>
            <p:cNvSpPr>
              <a:spLocks noChangeArrowheads="1"/>
            </p:cNvSpPr>
            <p:nvPr/>
          </p:nvSpPr>
          <p:spPr bwMode="auto">
            <a:xfrm>
              <a:off x="3640" y="1535"/>
              <a:ext cx="274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468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83" name="Rectangle 151"/>
            <p:cNvSpPr>
              <a:spLocks noChangeArrowheads="1"/>
            </p:cNvSpPr>
            <p:nvPr/>
          </p:nvSpPr>
          <p:spPr bwMode="auto">
            <a:xfrm>
              <a:off x="3379" y="1535"/>
              <a:ext cx="261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François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84" name="Rectangle 152"/>
            <p:cNvSpPr>
              <a:spLocks noChangeArrowheads="1"/>
            </p:cNvSpPr>
            <p:nvPr/>
          </p:nvSpPr>
          <p:spPr bwMode="auto">
            <a:xfrm>
              <a:off x="4735" y="1437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354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85" name="Rectangle 153"/>
            <p:cNvSpPr>
              <a:spLocks noChangeArrowheads="1"/>
            </p:cNvSpPr>
            <p:nvPr/>
          </p:nvSpPr>
          <p:spPr bwMode="auto">
            <a:xfrm>
              <a:off x="4461" y="1437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86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86" name="Rectangle 154"/>
            <p:cNvSpPr>
              <a:spLocks noChangeArrowheads="1"/>
            </p:cNvSpPr>
            <p:nvPr/>
          </p:nvSpPr>
          <p:spPr bwMode="auto">
            <a:xfrm>
              <a:off x="4187" y="1437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34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87" name="Rectangle 155"/>
            <p:cNvSpPr>
              <a:spLocks noChangeArrowheads="1"/>
            </p:cNvSpPr>
            <p:nvPr/>
          </p:nvSpPr>
          <p:spPr bwMode="auto">
            <a:xfrm>
              <a:off x="3914" y="1437"/>
              <a:ext cx="273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123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88" name="Rectangle 156"/>
            <p:cNvSpPr>
              <a:spLocks noChangeArrowheads="1"/>
            </p:cNvSpPr>
            <p:nvPr/>
          </p:nvSpPr>
          <p:spPr bwMode="auto">
            <a:xfrm>
              <a:off x="3640" y="1437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456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89" name="Rectangle 157"/>
            <p:cNvSpPr>
              <a:spLocks noChangeArrowheads="1"/>
            </p:cNvSpPr>
            <p:nvPr/>
          </p:nvSpPr>
          <p:spPr bwMode="auto">
            <a:xfrm>
              <a:off x="3379" y="1437"/>
              <a:ext cx="261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Pierre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90" name="Rectangle 158"/>
            <p:cNvSpPr>
              <a:spLocks noChangeArrowheads="1"/>
            </p:cNvSpPr>
            <p:nvPr/>
          </p:nvSpPr>
          <p:spPr bwMode="auto">
            <a:xfrm>
              <a:off x="4735" y="1264"/>
              <a:ext cx="2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E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91" name="Rectangle 159"/>
            <p:cNvSpPr>
              <a:spLocks noChangeArrowheads="1"/>
            </p:cNvSpPr>
            <p:nvPr/>
          </p:nvSpPr>
          <p:spPr bwMode="auto">
            <a:xfrm>
              <a:off x="4461" y="1264"/>
              <a:ext cx="2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D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92" name="Rectangle 160"/>
            <p:cNvSpPr>
              <a:spLocks noChangeArrowheads="1"/>
            </p:cNvSpPr>
            <p:nvPr/>
          </p:nvSpPr>
          <p:spPr bwMode="auto">
            <a:xfrm>
              <a:off x="4187" y="1264"/>
              <a:ext cx="2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C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93" name="Rectangle 161"/>
            <p:cNvSpPr>
              <a:spLocks noChangeArrowheads="1"/>
            </p:cNvSpPr>
            <p:nvPr/>
          </p:nvSpPr>
          <p:spPr bwMode="auto">
            <a:xfrm>
              <a:off x="3914" y="1264"/>
              <a:ext cx="2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B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94" name="Rectangle 162"/>
            <p:cNvSpPr>
              <a:spLocks noChangeArrowheads="1"/>
            </p:cNvSpPr>
            <p:nvPr/>
          </p:nvSpPr>
          <p:spPr bwMode="auto">
            <a:xfrm>
              <a:off x="3640" y="1264"/>
              <a:ext cx="2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A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195" name="Rectangle 163"/>
            <p:cNvSpPr>
              <a:spLocks noChangeArrowheads="1"/>
            </p:cNvSpPr>
            <p:nvPr/>
          </p:nvSpPr>
          <p:spPr bwMode="auto">
            <a:xfrm>
              <a:off x="3379" y="1264"/>
              <a:ext cx="26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fr-FR" sz="900">
                <a:solidFill>
                  <a:schemeClr val="tx1"/>
                </a:solidFill>
              </a:endParaRPr>
            </a:p>
          </p:txBody>
        </p:sp>
        <p:sp>
          <p:nvSpPr>
            <p:cNvPr id="44196" name="Line 164"/>
            <p:cNvSpPr>
              <a:spLocks noChangeShapeType="1"/>
            </p:cNvSpPr>
            <p:nvPr/>
          </p:nvSpPr>
          <p:spPr bwMode="auto">
            <a:xfrm>
              <a:off x="3379" y="1264"/>
              <a:ext cx="26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197" name="Line 165"/>
            <p:cNvSpPr>
              <a:spLocks noChangeShapeType="1"/>
            </p:cNvSpPr>
            <p:nvPr/>
          </p:nvSpPr>
          <p:spPr bwMode="auto">
            <a:xfrm>
              <a:off x="3379" y="2416"/>
              <a:ext cx="163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198" name="Line 166"/>
            <p:cNvSpPr>
              <a:spLocks noChangeShapeType="1"/>
            </p:cNvSpPr>
            <p:nvPr/>
          </p:nvSpPr>
          <p:spPr bwMode="auto">
            <a:xfrm>
              <a:off x="3379" y="1264"/>
              <a:ext cx="0" cy="17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199" name="Line 167"/>
            <p:cNvSpPr>
              <a:spLocks noChangeShapeType="1"/>
            </p:cNvSpPr>
            <p:nvPr/>
          </p:nvSpPr>
          <p:spPr bwMode="auto">
            <a:xfrm>
              <a:off x="5009" y="1264"/>
              <a:ext cx="0" cy="115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200" name="Line 168"/>
            <p:cNvSpPr>
              <a:spLocks noChangeShapeType="1"/>
            </p:cNvSpPr>
            <p:nvPr/>
          </p:nvSpPr>
          <p:spPr bwMode="auto">
            <a:xfrm>
              <a:off x="3640" y="1264"/>
              <a:ext cx="1369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201" name="Line 169"/>
            <p:cNvSpPr>
              <a:spLocks noChangeShapeType="1"/>
            </p:cNvSpPr>
            <p:nvPr/>
          </p:nvSpPr>
          <p:spPr bwMode="auto">
            <a:xfrm>
              <a:off x="3379" y="1437"/>
              <a:ext cx="163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202" name="Line 170"/>
            <p:cNvSpPr>
              <a:spLocks noChangeShapeType="1"/>
            </p:cNvSpPr>
            <p:nvPr/>
          </p:nvSpPr>
          <p:spPr bwMode="auto">
            <a:xfrm>
              <a:off x="3379" y="1437"/>
              <a:ext cx="0" cy="979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203" name="Line 171"/>
            <p:cNvSpPr>
              <a:spLocks noChangeShapeType="1"/>
            </p:cNvSpPr>
            <p:nvPr/>
          </p:nvSpPr>
          <p:spPr bwMode="auto">
            <a:xfrm>
              <a:off x="3640" y="1264"/>
              <a:ext cx="0" cy="115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204" name="Line 172"/>
            <p:cNvSpPr>
              <a:spLocks noChangeShapeType="1"/>
            </p:cNvSpPr>
            <p:nvPr/>
          </p:nvSpPr>
          <p:spPr bwMode="auto">
            <a:xfrm>
              <a:off x="3914" y="1264"/>
              <a:ext cx="0" cy="115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205" name="Line 173"/>
            <p:cNvSpPr>
              <a:spLocks noChangeShapeType="1"/>
            </p:cNvSpPr>
            <p:nvPr/>
          </p:nvSpPr>
          <p:spPr bwMode="auto">
            <a:xfrm>
              <a:off x="4187" y="1264"/>
              <a:ext cx="0" cy="115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206" name="Line 174"/>
            <p:cNvSpPr>
              <a:spLocks noChangeShapeType="1"/>
            </p:cNvSpPr>
            <p:nvPr/>
          </p:nvSpPr>
          <p:spPr bwMode="auto">
            <a:xfrm>
              <a:off x="4461" y="1264"/>
              <a:ext cx="0" cy="115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207" name="Line 175"/>
            <p:cNvSpPr>
              <a:spLocks noChangeShapeType="1"/>
            </p:cNvSpPr>
            <p:nvPr/>
          </p:nvSpPr>
          <p:spPr bwMode="auto">
            <a:xfrm>
              <a:off x="4735" y="1264"/>
              <a:ext cx="0" cy="115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208" name="Line 176"/>
            <p:cNvSpPr>
              <a:spLocks noChangeShapeType="1"/>
            </p:cNvSpPr>
            <p:nvPr/>
          </p:nvSpPr>
          <p:spPr bwMode="auto">
            <a:xfrm>
              <a:off x="3379" y="1535"/>
              <a:ext cx="163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209" name="Line 177"/>
            <p:cNvSpPr>
              <a:spLocks noChangeShapeType="1"/>
            </p:cNvSpPr>
            <p:nvPr/>
          </p:nvSpPr>
          <p:spPr bwMode="auto">
            <a:xfrm>
              <a:off x="3379" y="1632"/>
              <a:ext cx="163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210" name="Line 178"/>
            <p:cNvSpPr>
              <a:spLocks noChangeShapeType="1"/>
            </p:cNvSpPr>
            <p:nvPr/>
          </p:nvSpPr>
          <p:spPr bwMode="auto">
            <a:xfrm>
              <a:off x="3379" y="1730"/>
              <a:ext cx="163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211" name="Line 179"/>
            <p:cNvSpPr>
              <a:spLocks noChangeShapeType="1"/>
            </p:cNvSpPr>
            <p:nvPr/>
          </p:nvSpPr>
          <p:spPr bwMode="auto">
            <a:xfrm>
              <a:off x="3379" y="1828"/>
              <a:ext cx="163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212" name="Line 180"/>
            <p:cNvSpPr>
              <a:spLocks noChangeShapeType="1"/>
            </p:cNvSpPr>
            <p:nvPr/>
          </p:nvSpPr>
          <p:spPr bwMode="auto">
            <a:xfrm>
              <a:off x="3379" y="1926"/>
              <a:ext cx="163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213" name="Line 181"/>
            <p:cNvSpPr>
              <a:spLocks noChangeShapeType="1"/>
            </p:cNvSpPr>
            <p:nvPr/>
          </p:nvSpPr>
          <p:spPr bwMode="auto">
            <a:xfrm>
              <a:off x="3379" y="2024"/>
              <a:ext cx="163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214" name="Line 182"/>
            <p:cNvSpPr>
              <a:spLocks noChangeShapeType="1"/>
            </p:cNvSpPr>
            <p:nvPr/>
          </p:nvSpPr>
          <p:spPr bwMode="auto">
            <a:xfrm>
              <a:off x="3379" y="2122"/>
              <a:ext cx="163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215" name="Line 183"/>
            <p:cNvSpPr>
              <a:spLocks noChangeShapeType="1"/>
            </p:cNvSpPr>
            <p:nvPr/>
          </p:nvSpPr>
          <p:spPr bwMode="auto">
            <a:xfrm>
              <a:off x="3379" y="2220"/>
              <a:ext cx="163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216" name="Line 184"/>
            <p:cNvSpPr>
              <a:spLocks noChangeShapeType="1"/>
            </p:cNvSpPr>
            <p:nvPr/>
          </p:nvSpPr>
          <p:spPr bwMode="auto">
            <a:xfrm>
              <a:off x="3379" y="2318"/>
              <a:ext cx="163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217" name="Oval 185"/>
            <p:cNvSpPr>
              <a:spLocks noChangeArrowheads="1"/>
            </p:cNvSpPr>
            <p:nvPr/>
          </p:nvSpPr>
          <p:spPr bwMode="auto">
            <a:xfrm>
              <a:off x="3334" y="1176"/>
              <a:ext cx="862" cy="81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fr-FR" sz="1800">
                <a:solidFill>
                  <a:schemeClr val="tx1"/>
                </a:solidFill>
              </a:endParaRPr>
            </a:p>
          </p:txBody>
        </p:sp>
        <p:sp>
          <p:nvSpPr>
            <p:cNvPr id="44218" name="Rectangle 186"/>
            <p:cNvSpPr>
              <a:spLocks noChangeArrowheads="1"/>
            </p:cNvSpPr>
            <p:nvPr/>
          </p:nvSpPr>
          <p:spPr bwMode="auto">
            <a:xfrm rot="2536676">
              <a:off x="3996" y="1980"/>
              <a:ext cx="589" cy="1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fr-FR" sz="1800">
                <a:solidFill>
                  <a:schemeClr val="tx1"/>
                </a:solidFill>
              </a:endParaRPr>
            </a:p>
          </p:txBody>
        </p:sp>
        <p:pic>
          <p:nvPicPr>
            <p:cNvPr id="44219" name="Picture 18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2614"/>
              <a:ext cx="2086" cy="15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220" name="Rectangle 189"/>
            <p:cNvSpPr>
              <a:spLocks noChangeArrowheads="1"/>
            </p:cNvSpPr>
            <p:nvPr/>
          </p:nvSpPr>
          <p:spPr bwMode="auto">
            <a:xfrm>
              <a:off x="4735" y="3997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427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21" name="Rectangle 190"/>
            <p:cNvSpPr>
              <a:spLocks noChangeArrowheads="1"/>
            </p:cNvSpPr>
            <p:nvPr/>
          </p:nvSpPr>
          <p:spPr bwMode="auto">
            <a:xfrm>
              <a:off x="4461" y="3997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57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22" name="Rectangle 191"/>
            <p:cNvSpPr>
              <a:spLocks noChangeArrowheads="1"/>
            </p:cNvSpPr>
            <p:nvPr/>
          </p:nvSpPr>
          <p:spPr bwMode="auto">
            <a:xfrm>
              <a:off x="4187" y="3997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81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23" name="Rectangle 192"/>
            <p:cNvSpPr>
              <a:spLocks noChangeArrowheads="1"/>
            </p:cNvSpPr>
            <p:nvPr/>
          </p:nvSpPr>
          <p:spPr bwMode="auto">
            <a:xfrm>
              <a:off x="3914" y="3997"/>
              <a:ext cx="273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270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24" name="Rectangle 193"/>
            <p:cNvSpPr>
              <a:spLocks noChangeArrowheads="1"/>
            </p:cNvSpPr>
            <p:nvPr/>
          </p:nvSpPr>
          <p:spPr bwMode="auto">
            <a:xfrm>
              <a:off x="3640" y="3997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684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25" name="Rectangle 194"/>
            <p:cNvSpPr>
              <a:spLocks noChangeArrowheads="1"/>
            </p:cNvSpPr>
            <p:nvPr/>
          </p:nvSpPr>
          <p:spPr bwMode="auto">
            <a:xfrm>
              <a:off x="3379" y="3997"/>
              <a:ext cx="261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Vincent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26" name="Rectangle 195"/>
            <p:cNvSpPr>
              <a:spLocks noChangeArrowheads="1"/>
            </p:cNvSpPr>
            <p:nvPr/>
          </p:nvSpPr>
          <p:spPr bwMode="auto">
            <a:xfrm>
              <a:off x="4735" y="3899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148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27" name="Rectangle 196"/>
            <p:cNvSpPr>
              <a:spLocks noChangeArrowheads="1"/>
            </p:cNvSpPr>
            <p:nvPr/>
          </p:nvSpPr>
          <p:spPr bwMode="auto">
            <a:xfrm>
              <a:off x="4461" y="3899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99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28" name="Rectangle 197"/>
            <p:cNvSpPr>
              <a:spLocks noChangeArrowheads="1"/>
            </p:cNvSpPr>
            <p:nvPr/>
          </p:nvSpPr>
          <p:spPr bwMode="auto">
            <a:xfrm>
              <a:off x="4187" y="3899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75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29" name="Rectangle 198"/>
            <p:cNvSpPr>
              <a:spLocks noChangeArrowheads="1"/>
            </p:cNvSpPr>
            <p:nvPr/>
          </p:nvSpPr>
          <p:spPr bwMode="auto">
            <a:xfrm>
              <a:off x="3914" y="3899"/>
              <a:ext cx="273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231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30" name="Rectangle 199"/>
            <p:cNvSpPr>
              <a:spLocks noChangeArrowheads="1"/>
            </p:cNvSpPr>
            <p:nvPr/>
          </p:nvSpPr>
          <p:spPr bwMode="auto">
            <a:xfrm>
              <a:off x="3640" y="3899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432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31" name="Rectangle 200"/>
            <p:cNvSpPr>
              <a:spLocks noChangeArrowheads="1"/>
            </p:cNvSpPr>
            <p:nvPr/>
          </p:nvSpPr>
          <p:spPr bwMode="auto">
            <a:xfrm>
              <a:off x="3379" y="3899"/>
              <a:ext cx="261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Benoît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32" name="Rectangle 201"/>
            <p:cNvSpPr>
              <a:spLocks noChangeArrowheads="1"/>
            </p:cNvSpPr>
            <p:nvPr/>
          </p:nvSpPr>
          <p:spPr bwMode="auto">
            <a:xfrm>
              <a:off x="4735" y="3801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732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33" name="Rectangle 202"/>
            <p:cNvSpPr>
              <a:spLocks noChangeArrowheads="1"/>
            </p:cNvSpPr>
            <p:nvPr/>
          </p:nvSpPr>
          <p:spPr bwMode="auto">
            <a:xfrm>
              <a:off x="4461" y="3801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12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34" name="Rectangle 203"/>
            <p:cNvSpPr>
              <a:spLocks noChangeArrowheads="1"/>
            </p:cNvSpPr>
            <p:nvPr/>
          </p:nvSpPr>
          <p:spPr bwMode="auto">
            <a:xfrm>
              <a:off x="4187" y="3801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82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35" name="Rectangle 204"/>
            <p:cNvSpPr>
              <a:spLocks noChangeArrowheads="1"/>
            </p:cNvSpPr>
            <p:nvPr/>
          </p:nvSpPr>
          <p:spPr bwMode="auto">
            <a:xfrm>
              <a:off x="3914" y="3801"/>
              <a:ext cx="273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99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36" name="Rectangle 205"/>
            <p:cNvSpPr>
              <a:spLocks noChangeArrowheads="1"/>
            </p:cNvSpPr>
            <p:nvPr/>
          </p:nvSpPr>
          <p:spPr bwMode="auto">
            <a:xfrm>
              <a:off x="3640" y="3801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897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37" name="Rectangle 206"/>
            <p:cNvSpPr>
              <a:spLocks noChangeArrowheads="1"/>
            </p:cNvSpPr>
            <p:nvPr/>
          </p:nvSpPr>
          <p:spPr bwMode="auto">
            <a:xfrm>
              <a:off x="3379" y="3801"/>
              <a:ext cx="261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Mathilde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38" name="Rectangle 207"/>
            <p:cNvSpPr>
              <a:spLocks noChangeArrowheads="1"/>
            </p:cNvSpPr>
            <p:nvPr/>
          </p:nvSpPr>
          <p:spPr bwMode="auto">
            <a:xfrm>
              <a:off x="4735" y="3703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968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39" name="Rectangle 208"/>
            <p:cNvSpPr>
              <a:spLocks noChangeArrowheads="1"/>
            </p:cNvSpPr>
            <p:nvPr/>
          </p:nvSpPr>
          <p:spPr bwMode="auto">
            <a:xfrm>
              <a:off x="4461" y="3703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152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40" name="Rectangle 209"/>
            <p:cNvSpPr>
              <a:spLocks noChangeArrowheads="1"/>
            </p:cNvSpPr>
            <p:nvPr/>
          </p:nvSpPr>
          <p:spPr bwMode="auto">
            <a:xfrm>
              <a:off x="4187" y="3703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37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41" name="Rectangle 210"/>
            <p:cNvSpPr>
              <a:spLocks noChangeArrowheads="1"/>
            </p:cNvSpPr>
            <p:nvPr/>
          </p:nvSpPr>
          <p:spPr bwMode="auto">
            <a:xfrm>
              <a:off x="3914" y="3703"/>
              <a:ext cx="273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124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42" name="Rectangle 211"/>
            <p:cNvSpPr>
              <a:spLocks noChangeArrowheads="1"/>
            </p:cNvSpPr>
            <p:nvPr/>
          </p:nvSpPr>
          <p:spPr bwMode="auto">
            <a:xfrm>
              <a:off x="3640" y="3703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345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43" name="Rectangle 212"/>
            <p:cNvSpPr>
              <a:spLocks noChangeArrowheads="1"/>
            </p:cNvSpPr>
            <p:nvPr/>
          </p:nvSpPr>
          <p:spPr bwMode="auto">
            <a:xfrm>
              <a:off x="3379" y="3703"/>
              <a:ext cx="261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Jacques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44" name="Rectangle 213"/>
            <p:cNvSpPr>
              <a:spLocks noChangeArrowheads="1"/>
            </p:cNvSpPr>
            <p:nvPr/>
          </p:nvSpPr>
          <p:spPr bwMode="auto">
            <a:xfrm>
              <a:off x="4735" y="3605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617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45" name="Rectangle 214"/>
            <p:cNvSpPr>
              <a:spLocks noChangeArrowheads="1"/>
            </p:cNvSpPr>
            <p:nvPr/>
          </p:nvSpPr>
          <p:spPr bwMode="auto">
            <a:xfrm>
              <a:off x="4461" y="3605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67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46" name="Rectangle 215"/>
            <p:cNvSpPr>
              <a:spLocks noChangeArrowheads="1"/>
            </p:cNvSpPr>
            <p:nvPr/>
          </p:nvSpPr>
          <p:spPr bwMode="auto">
            <a:xfrm>
              <a:off x="4187" y="3605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61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47" name="Rectangle 216"/>
            <p:cNvSpPr>
              <a:spLocks noChangeArrowheads="1"/>
            </p:cNvSpPr>
            <p:nvPr/>
          </p:nvSpPr>
          <p:spPr bwMode="auto">
            <a:xfrm>
              <a:off x="3914" y="3605"/>
              <a:ext cx="273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326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48" name="Rectangle 217"/>
            <p:cNvSpPr>
              <a:spLocks noChangeArrowheads="1"/>
            </p:cNvSpPr>
            <p:nvPr/>
          </p:nvSpPr>
          <p:spPr bwMode="auto">
            <a:xfrm>
              <a:off x="3640" y="3605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529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49" name="Rectangle 218"/>
            <p:cNvSpPr>
              <a:spLocks noChangeArrowheads="1"/>
            </p:cNvSpPr>
            <p:nvPr/>
          </p:nvSpPr>
          <p:spPr bwMode="auto">
            <a:xfrm>
              <a:off x="3379" y="3605"/>
              <a:ext cx="261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Elise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50" name="Rectangle 219"/>
            <p:cNvSpPr>
              <a:spLocks noChangeArrowheads="1"/>
            </p:cNvSpPr>
            <p:nvPr/>
          </p:nvSpPr>
          <p:spPr bwMode="auto">
            <a:xfrm>
              <a:off x="4735" y="3507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487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51" name="Rectangle 220"/>
            <p:cNvSpPr>
              <a:spLocks noChangeArrowheads="1"/>
            </p:cNvSpPr>
            <p:nvPr/>
          </p:nvSpPr>
          <p:spPr bwMode="auto">
            <a:xfrm>
              <a:off x="4461" y="3507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79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52" name="Rectangle 221"/>
            <p:cNvSpPr>
              <a:spLocks noChangeArrowheads="1"/>
            </p:cNvSpPr>
            <p:nvPr/>
          </p:nvSpPr>
          <p:spPr bwMode="auto">
            <a:xfrm>
              <a:off x="4187" y="3507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98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53" name="Rectangle 222"/>
            <p:cNvSpPr>
              <a:spLocks noChangeArrowheads="1"/>
            </p:cNvSpPr>
            <p:nvPr/>
          </p:nvSpPr>
          <p:spPr bwMode="auto">
            <a:xfrm>
              <a:off x="3914" y="3507"/>
              <a:ext cx="273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426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54" name="Rectangle 223"/>
            <p:cNvSpPr>
              <a:spLocks noChangeArrowheads="1"/>
            </p:cNvSpPr>
            <p:nvPr/>
          </p:nvSpPr>
          <p:spPr bwMode="auto">
            <a:xfrm>
              <a:off x="3640" y="3507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236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55" name="Rectangle 224"/>
            <p:cNvSpPr>
              <a:spLocks noChangeArrowheads="1"/>
            </p:cNvSpPr>
            <p:nvPr/>
          </p:nvSpPr>
          <p:spPr bwMode="auto">
            <a:xfrm>
              <a:off x="3379" y="3507"/>
              <a:ext cx="261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Louise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56" name="Rectangle 225"/>
            <p:cNvSpPr>
              <a:spLocks noChangeArrowheads="1"/>
            </p:cNvSpPr>
            <p:nvPr/>
          </p:nvSpPr>
          <p:spPr bwMode="auto">
            <a:xfrm>
              <a:off x="4735" y="3409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324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57" name="Rectangle 226"/>
            <p:cNvSpPr>
              <a:spLocks noChangeArrowheads="1"/>
            </p:cNvSpPr>
            <p:nvPr/>
          </p:nvSpPr>
          <p:spPr bwMode="auto">
            <a:xfrm>
              <a:off x="4461" y="3409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26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58" name="Rectangle 227"/>
            <p:cNvSpPr>
              <a:spLocks noChangeArrowheads="1"/>
            </p:cNvSpPr>
            <p:nvPr/>
          </p:nvSpPr>
          <p:spPr bwMode="auto">
            <a:xfrm>
              <a:off x="4187" y="3409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63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59" name="Rectangle 228"/>
            <p:cNvSpPr>
              <a:spLocks noChangeArrowheads="1"/>
            </p:cNvSpPr>
            <p:nvPr/>
          </p:nvSpPr>
          <p:spPr bwMode="auto">
            <a:xfrm>
              <a:off x="3914" y="3409"/>
              <a:ext cx="273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253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60" name="Rectangle 229"/>
            <p:cNvSpPr>
              <a:spLocks noChangeArrowheads="1"/>
            </p:cNvSpPr>
            <p:nvPr/>
          </p:nvSpPr>
          <p:spPr bwMode="auto">
            <a:xfrm>
              <a:off x="3640" y="3409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791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61" name="Rectangle 230"/>
            <p:cNvSpPr>
              <a:spLocks noChangeArrowheads="1"/>
            </p:cNvSpPr>
            <p:nvPr/>
          </p:nvSpPr>
          <p:spPr bwMode="auto">
            <a:xfrm>
              <a:off x="3379" y="3409"/>
              <a:ext cx="261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Arnaud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62" name="Rectangle 231"/>
            <p:cNvSpPr>
              <a:spLocks noChangeArrowheads="1"/>
            </p:cNvSpPr>
            <p:nvPr/>
          </p:nvSpPr>
          <p:spPr bwMode="auto">
            <a:xfrm>
              <a:off x="4735" y="3311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753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63" name="Rectangle 232"/>
            <p:cNvSpPr>
              <a:spLocks noChangeArrowheads="1"/>
            </p:cNvSpPr>
            <p:nvPr/>
          </p:nvSpPr>
          <p:spPr bwMode="auto">
            <a:xfrm>
              <a:off x="4461" y="3311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103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64" name="Rectangle 233"/>
            <p:cNvSpPr>
              <a:spLocks noChangeArrowheads="1"/>
            </p:cNvSpPr>
            <p:nvPr/>
          </p:nvSpPr>
          <p:spPr bwMode="auto">
            <a:xfrm>
              <a:off x="4187" y="3311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75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65" name="Rectangle 234"/>
            <p:cNvSpPr>
              <a:spLocks noChangeArrowheads="1"/>
            </p:cNvSpPr>
            <p:nvPr/>
          </p:nvSpPr>
          <p:spPr bwMode="auto">
            <a:xfrm>
              <a:off x="3914" y="3311"/>
              <a:ext cx="273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341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66" name="Rectangle 235"/>
            <p:cNvSpPr>
              <a:spLocks noChangeArrowheads="1"/>
            </p:cNvSpPr>
            <p:nvPr/>
          </p:nvSpPr>
          <p:spPr bwMode="auto">
            <a:xfrm>
              <a:off x="3640" y="3311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356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67" name="Rectangle 236"/>
            <p:cNvSpPr>
              <a:spLocks noChangeArrowheads="1"/>
            </p:cNvSpPr>
            <p:nvPr/>
          </p:nvSpPr>
          <p:spPr bwMode="auto">
            <a:xfrm>
              <a:off x="3379" y="3311"/>
              <a:ext cx="261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Julie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68" name="Rectangle 237"/>
            <p:cNvSpPr>
              <a:spLocks noChangeArrowheads="1"/>
            </p:cNvSpPr>
            <p:nvPr/>
          </p:nvSpPr>
          <p:spPr bwMode="auto">
            <a:xfrm>
              <a:off x="4735" y="3214"/>
              <a:ext cx="274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356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69" name="Rectangle 238"/>
            <p:cNvSpPr>
              <a:spLocks noChangeArrowheads="1"/>
            </p:cNvSpPr>
            <p:nvPr/>
          </p:nvSpPr>
          <p:spPr bwMode="auto">
            <a:xfrm>
              <a:off x="4461" y="3214"/>
              <a:ext cx="274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98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70" name="Rectangle 239"/>
            <p:cNvSpPr>
              <a:spLocks noChangeArrowheads="1"/>
            </p:cNvSpPr>
            <p:nvPr/>
          </p:nvSpPr>
          <p:spPr bwMode="auto">
            <a:xfrm>
              <a:off x="4187" y="3214"/>
              <a:ext cx="274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37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71" name="Rectangle 240"/>
            <p:cNvSpPr>
              <a:spLocks noChangeArrowheads="1"/>
            </p:cNvSpPr>
            <p:nvPr/>
          </p:nvSpPr>
          <p:spPr bwMode="auto">
            <a:xfrm>
              <a:off x="3914" y="3214"/>
              <a:ext cx="273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231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72" name="Rectangle 241"/>
            <p:cNvSpPr>
              <a:spLocks noChangeArrowheads="1"/>
            </p:cNvSpPr>
            <p:nvPr/>
          </p:nvSpPr>
          <p:spPr bwMode="auto">
            <a:xfrm>
              <a:off x="3640" y="3214"/>
              <a:ext cx="274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468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73" name="Rectangle 242"/>
            <p:cNvSpPr>
              <a:spLocks noChangeArrowheads="1"/>
            </p:cNvSpPr>
            <p:nvPr/>
          </p:nvSpPr>
          <p:spPr bwMode="auto">
            <a:xfrm>
              <a:off x="3379" y="3214"/>
              <a:ext cx="261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François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74" name="Rectangle 243"/>
            <p:cNvSpPr>
              <a:spLocks noChangeArrowheads="1"/>
            </p:cNvSpPr>
            <p:nvPr/>
          </p:nvSpPr>
          <p:spPr bwMode="auto">
            <a:xfrm>
              <a:off x="4735" y="3116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354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75" name="Rectangle 244"/>
            <p:cNvSpPr>
              <a:spLocks noChangeArrowheads="1"/>
            </p:cNvSpPr>
            <p:nvPr/>
          </p:nvSpPr>
          <p:spPr bwMode="auto">
            <a:xfrm>
              <a:off x="4461" y="3116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86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76" name="Rectangle 245"/>
            <p:cNvSpPr>
              <a:spLocks noChangeArrowheads="1"/>
            </p:cNvSpPr>
            <p:nvPr/>
          </p:nvSpPr>
          <p:spPr bwMode="auto">
            <a:xfrm>
              <a:off x="4187" y="3116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34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77" name="Rectangle 246"/>
            <p:cNvSpPr>
              <a:spLocks noChangeArrowheads="1"/>
            </p:cNvSpPr>
            <p:nvPr/>
          </p:nvSpPr>
          <p:spPr bwMode="auto">
            <a:xfrm>
              <a:off x="3914" y="3116"/>
              <a:ext cx="273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123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78" name="Rectangle 247"/>
            <p:cNvSpPr>
              <a:spLocks noChangeArrowheads="1"/>
            </p:cNvSpPr>
            <p:nvPr/>
          </p:nvSpPr>
          <p:spPr bwMode="auto">
            <a:xfrm>
              <a:off x="3640" y="3116"/>
              <a:ext cx="27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456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79" name="Rectangle 248"/>
            <p:cNvSpPr>
              <a:spLocks noChangeArrowheads="1"/>
            </p:cNvSpPr>
            <p:nvPr/>
          </p:nvSpPr>
          <p:spPr bwMode="auto">
            <a:xfrm>
              <a:off x="3379" y="3116"/>
              <a:ext cx="261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Pierre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80" name="Rectangle 249"/>
            <p:cNvSpPr>
              <a:spLocks noChangeArrowheads="1"/>
            </p:cNvSpPr>
            <p:nvPr/>
          </p:nvSpPr>
          <p:spPr bwMode="auto">
            <a:xfrm>
              <a:off x="4735" y="2943"/>
              <a:ext cx="2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E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81" name="Rectangle 250"/>
            <p:cNvSpPr>
              <a:spLocks noChangeArrowheads="1"/>
            </p:cNvSpPr>
            <p:nvPr/>
          </p:nvSpPr>
          <p:spPr bwMode="auto">
            <a:xfrm>
              <a:off x="4461" y="2943"/>
              <a:ext cx="2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D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82" name="Rectangle 251"/>
            <p:cNvSpPr>
              <a:spLocks noChangeArrowheads="1"/>
            </p:cNvSpPr>
            <p:nvPr/>
          </p:nvSpPr>
          <p:spPr bwMode="auto">
            <a:xfrm>
              <a:off x="4187" y="2943"/>
              <a:ext cx="2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C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83" name="Rectangle 252"/>
            <p:cNvSpPr>
              <a:spLocks noChangeArrowheads="1"/>
            </p:cNvSpPr>
            <p:nvPr/>
          </p:nvSpPr>
          <p:spPr bwMode="auto">
            <a:xfrm>
              <a:off x="3914" y="2943"/>
              <a:ext cx="2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B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84" name="Rectangle 253"/>
            <p:cNvSpPr>
              <a:spLocks noChangeArrowheads="1"/>
            </p:cNvSpPr>
            <p:nvPr/>
          </p:nvSpPr>
          <p:spPr bwMode="auto">
            <a:xfrm>
              <a:off x="3640" y="2943"/>
              <a:ext cx="2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300">
                  <a:solidFill>
                    <a:schemeClr val="tx1"/>
                  </a:solidFill>
                  <a:cs typeface="Times New Roman" panose="02020603050405020304" pitchFamily="18" charset="0"/>
                </a:rPr>
                <a:t>A</a:t>
              </a:r>
              <a:endParaRPr lang="en-US" altLang="fr-FR" sz="6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4285" name="Rectangle 254"/>
            <p:cNvSpPr>
              <a:spLocks noChangeArrowheads="1"/>
            </p:cNvSpPr>
            <p:nvPr/>
          </p:nvSpPr>
          <p:spPr bwMode="auto">
            <a:xfrm>
              <a:off x="3379" y="2943"/>
              <a:ext cx="26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fr-FR" sz="900">
                <a:solidFill>
                  <a:schemeClr val="tx1"/>
                </a:solidFill>
              </a:endParaRPr>
            </a:p>
          </p:txBody>
        </p:sp>
        <p:sp>
          <p:nvSpPr>
            <p:cNvPr id="44286" name="Line 255"/>
            <p:cNvSpPr>
              <a:spLocks noChangeShapeType="1"/>
            </p:cNvSpPr>
            <p:nvPr/>
          </p:nvSpPr>
          <p:spPr bwMode="auto">
            <a:xfrm>
              <a:off x="3379" y="2943"/>
              <a:ext cx="261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287" name="Line 256"/>
            <p:cNvSpPr>
              <a:spLocks noChangeShapeType="1"/>
            </p:cNvSpPr>
            <p:nvPr/>
          </p:nvSpPr>
          <p:spPr bwMode="auto">
            <a:xfrm>
              <a:off x="3379" y="4095"/>
              <a:ext cx="163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288" name="Line 257"/>
            <p:cNvSpPr>
              <a:spLocks noChangeShapeType="1"/>
            </p:cNvSpPr>
            <p:nvPr/>
          </p:nvSpPr>
          <p:spPr bwMode="auto">
            <a:xfrm>
              <a:off x="3379" y="2943"/>
              <a:ext cx="0" cy="17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289" name="Line 258"/>
            <p:cNvSpPr>
              <a:spLocks noChangeShapeType="1"/>
            </p:cNvSpPr>
            <p:nvPr/>
          </p:nvSpPr>
          <p:spPr bwMode="auto">
            <a:xfrm>
              <a:off x="5009" y="2943"/>
              <a:ext cx="0" cy="115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290" name="Line 259"/>
            <p:cNvSpPr>
              <a:spLocks noChangeShapeType="1"/>
            </p:cNvSpPr>
            <p:nvPr/>
          </p:nvSpPr>
          <p:spPr bwMode="auto">
            <a:xfrm>
              <a:off x="3640" y="2943"/>
              <a:ext cx="1369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291" name="Line 260"/>
            <p:cNvSpPr>
              <a:spLocks noChangeShapeType="1"/>
            </p:cNvSpPr>
            <p:nvPr/>
          </p:nvSpPr>
          <p:spPr bwMode="auto">
            <a:xfrm>
              <a:off x="3379" y="3116"/>
              <a:ext cx="163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292" name="Line 261"/>
            <p:cNvSpPr>
              <a:spLocks noChangeShapeType="1"/>
            </p:cNvSpPr>
            <p:nvPr/>
          </p:nvSpPr>
          <p:spPr bwMode="auto">
            <a:xfrm>
              <a:off x="3379" y="3116"/>
              <a:ext cx="0" cy="979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293" name="Line 262"/>
            <p:cNvSpPr>
              <a:spLocks noChangeShapeType="1"/>
            </p:cNvSpPr>
            <p:nvPr/>
          </p:nvSpPr>
          <p:spPr bwMode="auto">
            <a:xfrm>
              <a:off x="3640" y="2943"/>
              <a:ext cx="0" cy="115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294" name="Line 263"/>
            <p:cNvSpPr>
              <a:spLocks noChangeShapeType="1"/>
            </p:cNvSpPr>
            <p:nvPr/>
          </p:nvSpPr>
          <p:spPr bwMode="auto">
            <a:xfrm>
              <a:off x="3914" y="2943"/>
              <a:ext cx="0" cy="115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295" name="Line 264"/>
            <p:cNvSpPr>
              <a:spLocks noChangeShapeType="1"/>
            </p:cNvSpPr>
            <p:nvPr/>
          </p:nvSpPr>
          <p:spPr bwMode="auto">
            <a:xfrm>
              <a:off x="4187" y="2943"/>
              <a:ext cx="0" cy="115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296" name="Line 265"/>
            <p:cNvSpPr>
              <a:spLocks noChangeShapeType="1"/>
            </p:cNvSpPr>
            <p:nvPr/>
          </p:nvSpPr>
          <p:spPr bwMode="auto">
            <a:xfrm>
              <a:off x="4461" y="2943"/>
              <a:ext cx="0" cy="115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297" name="Line 266"/>
            <p:cNvSpPr>
              <a:spLocks noChangeShapeType="1"/>
            </p:cNvSpPr>
            <p:nvPr/>
          </p:nvSpPr>
          <p:spPr bwMode="auto">
            <a:xfrm>
              <a:off x="4735" y="2943"/>
              <a:ext cx="0" cy="115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298" name="Line 267"/>
            <p:cNvSpPr>
              <a:spLocks noChangeShapeType="1"/>
            </p:cNvSpPr>
            <p:nvPr/>
          </p:nvSpPr>
          <p:spPr bwMode="auto">
            <a:xfrm>
              <a:off x="3379" y="3214"/>
              <a:ext cx="163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299" name="Line 268"/>
            <p:cNvSpPr>
              <a:spLocks noChangeShapeType="1"/>
            </p:cNvSpPr>
            <p:nvPr/>
          </p:nvSpPr>
          <p:spPr bwMode="auto">
            <a:xfrm>
              <a:off x="3379" y="3311"/>
              <a:ext cx="163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300" name="Line 269"/>
            <p:cNvSpPr>
              <a:spLocks noChangeShapeType="1"/>
            </p:cNvSpPr>
            <p:nvPr/>
          </p:nvSpPr>
          <p:spPr bwMode="auto">
            <a:xfrm>
              <a:off x="3379" y="3409"/>
              <a:ext cx="163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301" name="Line 270"/>
            <p:cNvSpPr>
              <a:spLocks noChangeShapeType="1"/>
            </p:cNvSpPr>
            <p:nvPr/>
          </p:nvSpPr>
          <p:spPr bwMode="auto">
            <a:xfrm>
              <a:off x="3379" y="3507"/>
              <a:ext cx="163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302" name="Line 271"/>
            <p:cNvSpPr>
              <a:spLocks noChangeShapeType="1"/>
            </p:cNvSpPr>
            <p:nvPr/>
          </p:nvSpPr>
          <p:spPr bwMode="auto">
            <a:xfrm>
              <a:off x="3379" y="3605"/>
              <a:ext cx="163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303" name="Line 272"/>
            <p:cNvSpPr>
              <a:spLocks noChangeShapeType="1"/>
            </p:cNvSpPr>
            <p:nvPr/>
          </p:nvSpPr>
          <p:spPr bwMode="auto">
            <a:xfrm>
              <a:off x="3379" y="3703"/>
              <a:ext cx="163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304" name="Line 273"/>
            <p:cNvSpPr>
              <a:spLocks noChangeShapeType="1"/>
            </p:cNvSpPr>
            <p:nvPr/>
          </p:nvSpPr>
          <p:spPr bwMode="auto">
            <a:xfrm>
              <a:off x="3379" y="3801"/>
              <a:ext cx="163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305" name="Line 274"/>
            <p:cNvSpPr>
              <a:spLocks noChangeShapeType="1"/>
            </p:cNvSpPr>
            <p:nvPr/>
          </p:nvSpPr>
          <p:spPr bwMode="auto">
            <a:xfrm>
              <a:off x="3379" y="3899"/>
              <a:ext cx="163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306" name="Line 275"/>
            <p:cNvSpPr>
              <a:spLocks noChangeShapeType="1"/>
            </p:cNvSpPr>
            <p:nvPr/>
          </p:nvSpPr>
          <p:spPr bwMode="auto">
            <a:xfrm>
              <a:off x="3379" y="3997"/>
              <a:ext cx="163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307" name="Oval 276"/>
            <p:cNvSpPr>
              <a:spLocks noChangeArrowheads="1"/>
            </p:cNvSpPr>
            <p:nvPr/>
          </p:nvSpPr>
          <p:spPr bwMode="auto">
            <a:xfrm flipH="1">
              <a:off x="4181" y="2850"/>
              <a:ext cx="862" cy="81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fr-FR" sz="1800">
                <a:solidFill>
                  <a:schemeClr val="tx1"/>
                </a:solidFill>
              </a:endParaRPr>
            </a:p>
          </p:txBody>
        </p:sp>
        <p:sp>
          <p:nvSpPr>
            <p:cNvPr id="44308" name="Rectangle 277"/>
            <p:cNvSpPr>
              <a:spLocks noChangeArrowheads="1"/>
            </p:cNvSpPr>
            <p:nvPr/>
          </p:nvSpPr>
          <p:spPr bwMode="auto">
            <a:xfrm rot="19026542" flipH="1">
              <a:off x="3779" y="3654"/>
              <a:ext cx="589" cy="1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fr-FR" sz="1800">
                <a:solidFill>
                  <a:schemeClr val="tx1"/>
                </a:solidFill>
              </a:endParaRPr>
            </a:p>
          </p:txBody>
        </p:sp>
        <p:sp>
          <p:nvSpPr>
            <p:cNvPr id="44309" name="Text Box 278"/>
            <p:cNvSpPr txBox="1">
              <a:spLocks noChangeArrowheads="1"/>
            </p:cNvSpPr>
            <p:nvPr/>
          </p:nvSpPr>
          <p:spPr bwMode="auto">
            <a:xfrm>
              <a:off x="431" y="3294"/>
              <a:ext cx="226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600">
                  <a:solidFill>
                    <a:schemeClr val="tx1"/>
                  </a:solidFill>
                </a:rPr>
                <a:t>You put in the  (loupe) data you want to highlight by making them big and clear.. </a:t>
              </a:r>
            </a:p>
          </p:txBody>
        </p:sp>
        <p:sp>
          <p:nvSpPr>
            <p:cNvPr id="44310" name="Text Box 279"/>
            <p:cNvSpPr txBox="1">
              <a:spLocks noChangeArrowheads="1"/>
            </p:cNvSpPr>
            <p:nvPr/>
          </p:nvSpPr>
          <p:spPr bwMode="auto">
            <a:xfrm>
              <a:off x="3606" y="1154"/>
              <a:ext cx="289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400">
                  <a:solidFill>
                    <a:srgbClr val="CC3300"/>
                  </a:solidFill>
                </a:rPr>
                <a:t>A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400">
                  <a:solidFill>
                    <a:srgbClr val="CC3300"/>
                  </a:solidFill>
                </a:rPr>
                <a:t>456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400">
                  <a:solidFill>
                    <a:srgbClr val="CC3300"/>
                  </a:solidFill>
                </a:rPr>
                <a:t>468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400">
                  <a:solidFill>
                    <a:srgbClr val="CC3300"/>
                  </a:solidFill>
                </a:rPr>
                <a:t>356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400">
                  <a:solidFill>
                    <a:srgbClr val="CC3300"/>
                  </a:solidFill>
                </a:rPr>
                <a:t>731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400">
                  <a:solidFill>
                    <a:srgbClr val="CC3300"/>
                  </a:solidFill>
                </a:rPr>
                <a:t>236</a:t>
              </a:r>
            </a:p>
          </p:txBody>
        </p:sp>
        <p:sp>
          <p:nvSpPr>
            <p:cNvPr id="44311" name="Text Box 280"/>
            <p:cNvSpPr txBox="1">
              <a:spLocks noChangeArrowheads="1"/>
            </p:cNvSpPr>
            <p:nvPr/>
          </p:nvSpPr>
          <p:spPr bwMode="auto">
            <a:xfrm>
              <a:off x="4464" y="2841"/>
              <a:ext cx="289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400">
                  <a:solidFill>
                    <a:srgbClr val="CC3300"/>
                  </a:solidFill>
                </a:rPr>
                <a:t>D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400">
                  <a:solidFill>
                    <a:srgbClr val="CC3300"/>
                  </a:solidFill>
                </a:rPr>
                <a:t>86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400">
                  <a:solidFill>
                    <a:srgbClr val="CC3300"/>
                  </a:solidFill>
                </a:rPr>
                <a:t>98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400">
                  <a:solidFill>
                    <a:srgbClr val="CC3300"/>
                  </a:solidFill>
                </a:rPr>
                <a:t>103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400">
                  <a:solidFill>
                    <a:srgbClr val="CC3300"/>
                  </a:solidFill>
                </a:rPr>
                <a:t>26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400">
                  <a:solidFill>
                    <a:srgbClr val="CC3300"/>
                  </a:solidFill>
                </a:rPr>
                <a:t>79</a:t>
              </a:r>
            </a:p>
          </p:txBody>
        </p:sp>
        <p:sp>
          <p:nvSpPr>
            <p:cNvPr id="44312" name="Line 281"/>
            <p:cNvSpPr>
              <a:spLocks noChangeShapeType="1"/>
            </p:cNvSpPr>
            <p:nvPr/>
          </p:nvSpPr>
          <p:spPr bwMode="auto">
            <a:xfrm>
              <a:off x="3425" y="1323"/>
              <a:ext cx="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313" name="Line 282"/>
            <p:cNvSpPr>
              <a:spLocks noChangeShapeType="1"/>
            </p:cNvSpPr>
            <p:nvPr/>
          </p:nvSpPr>
          <p:spPr bwMode="auto">
            <a:xfrm>
              <a:off x="4274" y="3010"/>
              <a:ext cx="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314" name="Text Box 283"/>
            <p:cNvSpPr txBox="1">
              <a:spLocks noChangeArrowheads="1"/>
            </p:cNvSpPr>
            <p:nvPr/>
          </p:nvSpPr>
          <p:spPr bwMode="auto">
            <a:xfrm>
              <a:off x="3334" y="3566"/>
              <a:ext cx="953" cy="1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400">
                  <a:solidFill>
                    <a:srgbClr val="CC3300"/>
                  </a:solidFill>
                </a:rPr>
                <a:t>Comment</a:t>
              </a:r>
            </a:p>
          </p:txBody>
        </p:sp>
        <p:sp>
          <p:nvSpPr>
            <p:cNvPr id="44315" name="Text Box 284"/>
            <p:cNvSpPr txBox="1">
              <a:spLocks noChangeArrowheads="1"/>
            </p:cNvSpPr>
            <p:nvPr/>
          </p:nvSpPr>
          <p:spPr bwMode="auto">
            <a:xfrm>
              <a:off x="4105" y="1525"/>
              <a:ext cx="1043" cy="1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51656F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51656F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1656F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51656F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fr-FR" sz="1400">
                  <a:solidFill>
                    <a:srgbClr val="CC3300"/>
                  </a:solidFill>
                </a:rPr>
                <a:t>Comment</a:t>
              </a:r>
            </a:p>
          </p:txBody>
        </p:sp>
        <p:cxnSp>
          <p:nvCxnSpPr>
            <p:cNvPr id="44316" name="AutoShape 286"/>
            <p:cNvCxnSpPr>
              <a:cxnSpLocks noChangeShapeType="1"/>
              <a:stCxn id="44129" idx="1"/>
              <a:endCxn id="44037" idx="3"/>
            </p:cNvCxnSpPr>
            <p:nvPr/>
          </p:nvCxnSpPr>
          <p:spPr bwMode="auto">
            <a:xfrm rot="10800000" flipV="1">
              <a:off x="2525" y="1718"/>
              <a:ext cx="718" cy="487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317" name="AutoShape 287"/>
            <p:cNvCxnSpPr>
              <a:cxnSpLocks noChangeShapeType="1"/>
              <a:stCxn id="44037" idx="3"/>
              <a:endCxn id="44219" idx="1"/>
            </p:cNvCxnSpPr>
            <p:nvPr/>
          </p:nvCxnSpPr>
          <p:spPr bwMode="auto">
            <a:xfrm>
              <a:off x="2525" y="2205"/>
              <a:ext cx="718" cy="1192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4035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fr-FR"/>
              <a:t>Presenting data</a:t>
            </a:r>
          </a:p>
        </p:txBody>
      </p:sp>
      <p:sp>
        <p:nvSpPr>
          <p:cNvPr id="44036" name="ZoneTexte 3"/>
          <p:cNvSpPr txBox="1">
            <a:spLocks noChangeArrowheads="1"/>
          </p:cNvSpPr>
          <p:nvPr/>
        </p:nvSpPr>
        <p:spPr bwMode="auto">
          <a:xfrm>
            <a:off x="2493963" y="6473826"/>
            <a:ext cx="1384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1656F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1656F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1656F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1656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 b="1" i="1">
                <a:solidFill>
                  <a:schemeClr val="tx1"/>
                </a:solidFill>
              </a:rPr>
              <a:t>Source : Eyrolles</a:t>
            </a:r>
          </a:p>
        </p:txBody>
      </p:sp>
    </p:spTree>
    <p:extLst>
      <p:ext uri="{BB962C8B-B14F-4D97-AF65-F5344CB8AC3E}">
        <p14:creationId xmlns:p14="http://schemas.microsoft.com/office/powerpoint/2010/main" val="27312055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bjectifs de la formation"/>
  <p:tag name="PXID" val="4"/>
  <p:tag name="SID" val="2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COPY" val="4.0"/>
  <p:tag name="SID" val="259"/>
  <p:tag name="PXID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COPY" val="4.0"/>
  <p:tag name="SID" val="259"/>
  <p:tag name="PXID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COPY" val="4.0"/>
  <p:tag name="SID" val="259"/>
  <p:tag name="PXID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COPY" val="4.0"/>
  <p:tag name="SID" val="259"/>
  <p:tag name="PXID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COPY" val="4.0"/>
  <p:tag name="SID" val="259"/>
  <p:tag name="PXID" val="2"/>
</p:tagLst>
</file>

<file path=ppt/theme/theme1.xml><?xml version="1.0" encoding="utf-8"?>
<a:theme xmlns:a="http://schemas.openxmlformats.org/drawingml/2006/main" name="Thèm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900</Words>
  <Application>Microsoft Office PowerPoint</Application>
  <PresentationFormat>Personnalisé</PresentationFormat>
  <Paragraphs>342</Paragraphs>
  <Slides>11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Train the trainers session</vt:lpstr>
      <vt:lpstr>Objectif and organisation</vt:lpstr>
      <vt:lpstr>Exercise</vt:lpstr>
      <vt:lpstr>Reminders about materials Note cards</vt:lpstr>
      <vt:lpstr>Reminders about materials Paper board</vt:lpstr>
      <vt:lpstr>Reminders about materials Videoprojector</vt:lpstr>
      <vt:lpstr>Slides</vt:lpstr>
      <vt:lpstr>Organisation of a slide</vt:lpstr>
      <vt:lpstr>Presenting data</vt:lpstr>
      <vt:lpstr>The trainer and his visuals</vt:lpstr>
      <vt:lpstr>Reminders about slides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 KORNMANN</dc:creator>
  <cp:lastModifiedBy>SAOUT Claire</cp:lastModifiedBy>
  <cp:revision>13</cp:revision>
  <dcterms:created xsi:type="dcterms:W3CDTF">2016-04-08T10:25:25Z</dcterms:created>
  <dcterms:modified xsi:type="dcterms:W3CDTF">2016-05-09T13:42:06Z</dcterms:modified>
</cp:coreProperties>
</file>